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9"/>
  </p:notesMasterIdLst>
  <p:handoutMasterIdLst>
    <p:handoutMasterId r:id="rId60"/>
  </p:handoutMasterIdLst>
  <p:sldIdLst>
    <p:sldId id="268" r:id="rId2"/>
    <p:sldId id="789" r:id="rId3"/>
    <p:sldId id="348" r:id="rId4"/>
    <p:sldId id="822" r:id="rId5"/>
    <p:sldId id="832" r:id="rId6"/>
    <p:sldId id="792" r:id="rId7"/>
    <p:sldId id="269" r:id="rId8"/>
    <p:sldId id="797" r:id="rId9"/>
    <p:sldId id="816" r:id="rId10"/>
    <p:sldId id="826" r:id="rId11"/>
    <p:sldId id="827" r:id="rId12"/>
    <p:sldId id="828" r:id="rId13"/>
    <p:sldId id="830" r:id="rId14"/>
    <p:sldId id="829" r:id="rId15"/>
    <p:sldId id="817" r:id="rId16"/>
    <p:sldId id="820" r:id="rId17"/>
    <p:sldId id="824" r:id="rId18"/>
    <p:sldId id="825" r:id="rId19"/>
    <p:sldId id="819" r:id="rId20"/>
    <p:sldId id="790" r:id="rId21"/>
    <p:sldId id="794" r:id="rId22"/>
    <p:sldId id="405" r:id="rId23"/>
    <p:sldId id="724" r:id="rId24"/>
    <p:sldId id="419" r:id="rId25"/>
    <p:sldId id="307" r:id="rId26"/>
    <p:sldId id="389" r:id="rId27"/>
    <p:sldId id="784" r:id="rId28"/>
    <p:sldId id="723" r:id="rId29"/>
    <p:sldId id="823" r:id="rId30"/>
    <p:sldId id="381" r:id="rId31"/>
    <p:sldId id="369" r:id="rId32"/>
    <p:sldId id="384" r:id="rId33"/>
    <p:sldId id="776" r:id="rId34"/>
    <p:sldId id="821" r:id="rId35"/>
    <p:sldId id="775" r:id="rId36"/>
    <p:sldId id="777" r:id="rId37"/>
    <p:sldId id="756" r:id="rId38"/>
    <p:sldId id="754" r:id="rId39"/>
    <p:sldId id="804" r:id="rId40"/>
    <p:sldId id="813" r:id="rId41"/>
    <p:sldId id="815" r:id="rId42"/>
    <p:sldId id="806" r:id="rId43"/>
    <p:sldId id="811" r:id="rId44"/>
    <p:sldId id="812" r:id="rId45"/>
    <p:sldId id="401" r:id="rId46"/>
    <p:sldId id="763" r:id="rId47"/>
    <p:sldId id="764" r:id="rId48"/>
    <p:sldId id="767" r:id="rId49"/>
    <p:sldId id="765" r:id="rId50"/>
    <p:sldId id="741" r:id="rId51"/>
    <p:sldId id="744" r:id="rId52"/>
    <p:sldId id="743" r:id="rId53"/>
    <p:sldId id="750" r:id="rId54"/>
    <p:sldId id="768" r:id="rId55"/>
    <p:sldId id="773" r:id="rId56"/>
    <p:sldId id="774" r:id="rId57"/>
    <p:sldId id="335" r:id="rId58"/>
  </p:sldIdLst>
  <p:sldSz cx="9144000" cy="6858000" type="screen4x3"/>
  <p:notesSz cx="7019925" cy="9305925"/>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631EA"/>
    <a:srgbClr val="3075C0"/>
    <a:srgbClr val="2F63C1"/>
    <a:srgbClr val="1A4BD6"/>
    <a:srgbClr val="D51FBD"/>
    <a:srgbClr val="A3A9FB"/>
    <a:srgbClr val="CCC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52" autoAdjust="0"/>
    <p:restoredTop sz="94417" autoAdjust="0"/>
  </p:normalViewPr>
  <p:slideViewPr>
    <p:cSldViewPr showGuides="1">
      <p:cViewPr varScale="1">
        <p:scale>
          <a:sx n="104" d="100"/>
          <a:sy n="104" d="100"/>
        </p:scale>
        <p:origin x="2190" y="1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howGuides="1">
      <p:cViewPr varScale="1">
        <p:scale>
          <a:sx n="83" d="100"/>
          <a:sy n="83" d="100"/>
        </p:scale>
        <p:origin x="389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41968" cy="465615"/>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eaLnBrk="0" hangingPunct="0">
              <a:defRPr sz="1200">
                <a:latin typeface="Arial" charset="0"/>
                <a:ea typeface="ＭＳ Ｐゴシック" pitchFamily="8" charset="-128"/>
                <a:cs typeface="+mn-cs"/>
              </a:defRPr>
            </a:lvl1pPr>
          </a:lstStyle>
          <a:p>
            <a:pPr>
              <a:defRPr/>
            </a:pPr>
            <a:endParaRPr lang="en-US"/>
          </a:p>
        </p:txBody>
      </p:sp>
      <p:sp>
        <p:nvSpPr>
          <p:cNvPr id="23555" name="Rectangle 3"/>
          <p:cNvSpPr>
            <a:spLocks noGrp="1" noChangeArrowheads="1"/>
          </p:cNvSpPr>
          <p:nvPr>
            <p:ph type="dt" sz="quarter" idx="1"/>
          </p:nvPr>
        </p:nvSpPr>
        <p:spPr bwMode="auto">
          <a:xfrm>
            <a:off x="3976333" y="0"/>
            <a:ext cx="3041968" cy="465615"/>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lgn="r" eaLnBrk="0" hangingPunct="0">
              <a:defRPr sz="1200">
                <a:latin typeface="Arial" charset="0"/>
                <a:ea typeface="ＭＳ Ｐゴシック" pitchFamily="8" charset="-128"/>
                <a:cs typeface="+mn-cs"/>
              </a:defRPr>
            </a:lvl1pPr>
          </a:lstStyle>
          <a:p>
            <a:pPr>
              <a:defRPr/>
            </a:pPr>
            <a:endParaRPr lang="en-US"/>
          </a:p>
        </p:txBody>
      </p:sp>
      <p:sp>
        <p:nvSpPr>
          <p:cNvPr id="23556" name="Rectangle 4"/>
          <p:cNvSpPr>
            <a:spLocks noGrp="1" noChangeArrowheads="1"/>
          </p:cNvSpPr>
          <p:nvPr>
            <p:ph type="ftr" sz="quarter" idx="2"/>
          </p:nvPr>
        </p:nvSpPr>
        <p:spPr bwMode="auto">
          <a:xfrm>
            <a:off x="0" y="8838722"/>
            <a:ext cx="3041968" cy="465615"/>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eaLnBrk="0" hangingPunct="0">
              <a:defRPr sz="1200">
                <a:latin typeface="Arial" charset="0"/>
                <a:ea typeface="ＭＳ Ｐゴシック" pitchFamily="8" charset="-128"/>
                <a:cs typeface="+mn-cs"/>
              </a:defRPr>
            </a:lvl1pPr>
          </a:lstStyle>
          <a:p>
            <a:pPr>
              <a:defRPr/>
            </a:pPr>
            <a:endParaRPr lang="en-US"/>
          </a:p>
        </p:txBody>
      </p:sp>
      <p:sp>
        <p:nvSpPr>
          <p:cNvPr id="23557" name="Rectangle 5"/>
          <p:cNvSpPr>
            <a:spLocks noGrp="1" noChangeArrowheads="1"/>
          </p:cNvSpPr>
          <p:nvPr>
            <p:ph type="sldNum" sz="quarter" idx="3"/>
          </p:nvPr>
        </p:nvSpPr>
        <p:spPr bwMode="auto">
          <a:xfrm>
            <a:off x="3976333" y="8838722"/>
            <a:ext cx="3041968" cy="465615"/>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lgn="r" eaLnBrk="0" hangingPunct="0">
              <a:defRPr sz="1200"/>
            </a:lvl1pPr>
          </a:lstStyle>
          <a:p>
            <a:pPr>
              <a:defRPr/>
            </a:pPr>
            <a:fld id="{6A5F7892-9EFA-4C67-8706-03BD797E0D18}" type="slidenum">
              <a:rPr lang="en-US" altLang="en-US"/>
              <a:pPr>
                <a:defRPr/>
              </a:pPr>
              <a:t>‹#›</a:t>
            </a:fld>
            <a:endParaRPr lang="en-US" altLang="en-US"/>
          </a:p>
        </p:txBody>
      </p:sp>
    </p:spTree>
    <p:extLst>
      <p:ext uri="{BB962C8B-B14F-4D97-AF65-F5344CB8AC3E}">
        <p14:creationId xmlns:p14="http://schemas.microsoft.com/office/powerpoint/2010/main" val="21261423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8T16:25:58.402"/>
    </inkml:context>
    <inkml:brush xml:id="br0">
      <inkml:brushProperty name="width" value="0.35" units="cm"/>
      <inkml:brushProperty name="height" value="0.35" units="cm"/>
      <inkml:brushProperty name="ignorePressure" value="1"/>
    </inkml:brush>
  </inkml:definitions>
  <inkml:trace contextRef="#ctx0" brushRef="#br0">0 24,'143'2,"154"-5,-175-7,-50 2,39 3,-34 9,59 10,-129-13,96 8,37 5,26 9,168 1,172-21,-309-3,-144 2,35 7,-37-3,46-1,-33-5,-25 2,0-3,-1-1,1-2,20-5,-41 5,-2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8T16:26:02.847"/>
    </inkml:context>
    <inkml:brush xml:id="br0">
      <inkml:brushProperty name="width" value="0.35" units="cm"/>
      <inkml:brushProperty name="height" value="0.35" units="cm"/>
      <inkml:brushProperty name="ignorePressure" value="1"/>
    </inkml:brush>
  </inkml:definitions>
  <inkml:trace contextRef="#ctx0" brushRef="#br0">0 26,'75'-3,"17"-5,51-2,-92 8,15 0,54 6,-100-1,-1 1,0 1,0 1,17 7,24 8,12 5,-58-19,1-1,-1-1,1 0,1-1,-1-1,1-1,10 1,441-3,-202-2,-241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8T16:26:06.064"/>
    </inkml:context>
    <inkml:brush xml:id="br0">
      <inkml:brushProperty name="width" value="0.35" units="cm"/>
      <inkml:brushProperty name="height" value="0.35" units="cm"/>
      <inkml:brushProperty name="ignorePressure" value="1"/>
    </inkml:brush>
  </inkml:definitions>
  <inkml:trace contextRef="#ctx0" brushRef="#br0">0 1,'655'0,"-636"0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3T13:38:24.68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1,'1173'0,"-899"12,-44-1,1209-8,-737-6,252 3,-922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11T16:02:02.50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2,'335'-2,"359"5,-539 8,37 12,-65-6,0-6,48-4,429-9,-566 4,0 1,7 3,66 6,125-5,428 8,-427-15,-218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11T16:02:07.73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1,'0'1,"1"-1,-1 1,0 0,1 0,-1 0,1 0,-1-1,1 1,-1 0,1 0,0-1,0 1,-1 0,1-1,0 1,0-1,-1 1,1-1,0 1,0-1,0 0,0 0,0 1,0-1,0 0,0 0,0 0,33 5,-30-5,77 5,14-5,-31 0,0 2,34 7,-7-1,0-3,1-4,1-4,52 0,-104 3,0 2,0-2,0-2,0-2,0-1,0-3,15-5,-38 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08T16:04:14.551"/>
    </inkml:context>
    <inkml:brush xml:id="br0">
      <inkml:brushProperty name="width" value="0.15" units="cm"/>
      <inkml:brushProperty name="height" value="0.3" units="cm"/>
      <inkml:brushProperty name="color" value="#FFFC00"/>
      <inkml:brushProperty name="tip" value="rectangle"/>
      <inkml:brushProperty name="rasterOp" value="maskPen"/>
      <inkml:brushProperty name="ignorePressure" value="1"/>
    </inkml:brush>
  </inkml:definitions>
  <inkml:trace contextRef="#ctx0" brushRef="#br0">15603 5987,'-4'0,"-8"0,-9 0,-5 0,-2 0,-3 0,-4 0,-3 0,2 0,2 0,1 0,-6 0,-3 0,2 0,-3 0,-2 0,0 0,4 0,5 0,5 0,5 0,2 0,2 0,1 0,1 0,0 0,-1 0,1 4,-5 8,-1 9,0 9,5 3,2-1,0-2,4-3,5-2,-1-5,3 1,-2 1,2 3,1 2,3 3,1 0,2 7,0-1,1 2,1-3,-1-2,0-5,4-2,5-7,0-2,3-4,3-4,3-1,1-1,2-1,0-3,1-1,0-1,3-1,2-1,-1 1,-1 0,3-1,0 1,2 0,0 0,6 0,0 0,-2 0,4 0,6 0,11 0,13 0,14-4,7 0,11-5,2 1,-5-3,-15 1,-18 2,-9 2,7 2,24 3,24-4,32 0,26 1,19-3,-2 0,-10 1,-28 2,-31 1,-32 2,-30-4,-25-3,-16-5,-12-4,-1-2,-1-2,-1 0,1-1,0-1,0 1,1 0,-1 1,1-1,0 1,0-1,-3 4,-2 2,-3-1,-4 3,0 0,-2 3,-1 3,0-1,1 1,-6-2,-2 2,-5-3,-9-2,-2 1,-1-2,1 3,-2-2,-3 2,-1 0,0-3,0-2,0 1,4 4,6 3,4 3,7 0,1-1,0-2,1 0,-1 1,1 3,0 1,-1-3,-3 1,-1 0,0 2,1 0,1 2,1-3,1-1,0 0,1 2,0 1,0 0,0 1,-1 1,1 0,0 0,0 1,-1-1,1 0,-4 0,-1 0,-7 0,-20 0,-23 0,-20 4,-8 1,3 3,11 0,17 0,18-3,17-2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08T16:04:14.552"/>
    </inkml:context>
    <inkml:brush xml:id="br0">
      <inkml:brushProperty name="width" value="0.15" units="cm"/>
      <inkml:brushProperty name="height" value="0.3" units="cm"/>
      <inkml:brushProperty name="color" value="#FFFC00"/>
      <inkml:brushProperty name="tip" value="rectangle"/>
      <inkml:brushProperty name="rasterOp" value="maskPen"/>
      <inkml:brushProperty name="ignorePressure" value="1"/>
    </inkml:brush>
  </inkml:definitions>
  <inkml:trace contextRef="#ctx0" brushRef="#br0">5230 6842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08T16:05:41.008"/>
    </inkml:context>
    <inkml:brush xml:id="br0">
      <inkml:brushProperty name="width" value="0.15" units="cm"/>
      <inkml:brushProperty name="height" value="0.3" units="cm"/>
      <inkml:brushProperty name="color" value="#FFFC00"/>
      <inkml:brushProperty name="tip" value="rectangle"/>
      <inkml:brushProperty name="rasterOp" value="maskPen"/>
      <inkml:brushProperty name="ignorePressure" value="1"/>
    </inkml:brush>
  </inkml:definitions>
  <inkml:trace contextRef="#ctx0" brushRef="#br0">21878 6073,'4'0,"4"0,5 0,4-4,2-1,3-3,-1-1,5 2,1 2,4-2,6-4,6 1,1-2,2 1,-1-1,-4 1,-5 3,-5 2,-5 3,-2 2,-2 0,-2 1,1 1,2-1,6 1,9-1,8 0,4 4,-3 1,-6 0,-6 2,-6 0,-3 0,-4-3,6-1,6-1,7-2,12 1,4-2,-1 1,-2 0,-3 0,-7-1,-7 1,1 4,5 1,9-1,8 0,3-1,3-2,-3 0,-9-1,-9 0,-9 0,-7 0,-5 3,1 2,3 3,1 1,-1-2,-2-2,-2-1,0-2,-2-1,-1-1,-7 0,-10 3,-9 1,-11 1,-3 2,-1 0,-2-1,-4-1,-1-2,0-2,2 4,0 0,2-1,1 0,0-2,1-1,0 0,-8-1,-1 0,-1 0,-1 0,-3 0,1-1,3 1,2 0,4 0,-3 0,1 4,-2 1,-1-1,-5 0,-4-1,0-2,4 0,4-1,0 0,-2 0,-2 0,-7 0,-7 0,-2 0,0 0,2 0,5 0,3 0,2 0,3 0,0 0,0 0,-2 0,-1 0,-5 0,-3 0,0 0,4 0,2 0,-13 0,-17 0,-9 0,-7 0,-6 0,9 0,15 0,19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41968" cy="465615"/>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eaLnBrk="0" hangingPunct="0">
              <a:defRPr sz="1200">
                <a:latin typeface="Arial" charset="0"/>
                <a:ea typeface="ＭＳ Ｐゴシック" pitchFamily="8" charset="-128"/>
                <a:cs typeface="+mn-cs"/>
              </a:defRPr>
            </a:lvl1pPr>
          </a:lstStyle>
          <a:p>
            <a:pPr>
              <a:defRPr/>
            </a:pPr>
            <a:endParaRPr lang="en-US"/>
          </a:p>
        </p:txBody>
      </p:sp>
      <p:sp>
        <p:nvSpPr>
          <p:cNvPr id="17411" name="Rectangle 3"/>
          <p:cNvSpPr>
            <a:spLocks noGrp="1" noChangeArrowheads="1"/>
          </p:cNvSpPr>
          <p:nvPr>
            <p:ph type="dt" idx="1"/>
          </p:nvPr>
        </p:nvSpPr>
        <p:spPr bwMode="auto">
          <a:xfrm>
            <a:off x="3976333" y="0"/>
            <a:ext cx="3041968" cy="465615"/>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lvl1pPr algn="r" eaLnBrk="0" hangingPunct="0">
              <a:defRPr sz="1200">
                <a:latin typeface="Arial" charset="0"/>
                <a:ea typeface="ＭＳ Ｐゴシック" pitchFamily="8" charset="-128"/>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82688" y="696913"/>
            <a:ext cx="4654550" cy="34909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p:cNvSpPr>
            <a:spLocks noGrp="1" noChangeArrowheads="1"/>
          </p:cNvSpPr>
          <p:nvPr>
            <p:ph type="body" sz="quarter" idx="3"/>
          </p:nvPr>
        </p:nvSpPr>
        <p:spPr bwMode="auto">
          <a:xfrm>
            <a:off x="701993" y="4420950"/>
            <a:ext cx="5615940" cy="4187349"/>
          </a:xfrm>
          <a:prstGeom prst="rect">
            <a:avLst/>
          </a:prstGeom>
          <a:noFill/>
          <a:ln w="9525">
            <a:noFill/>
            <a:miter lim="800000"/>
            <a:headEnd/>
            <a:tailEnd/>
          </a:ln>
          <a:effectLst/>
        </p:spPr>
        <p:txBody>
          <a:bodyPr vert="horz" wrap="square" lIns="92409" tIns="46205" rIns="92409" bIns="4620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4" name="Rectangle 6"/>
          <p:cNvSpPr>
            <a:spLocks noGrp="1" noChangeArrowheads="1"/>
          </p:cNvSpPr>
          <p:nvPr>
            <p:ph type="ftr" sz="quarter" idx="4"/>
          </p:nvPr>
        </p:nvSpPr>
        <p:spPr bwMode="auto">
          <a:xfrm>
            <a:off x="0" y="8838722"/>
            <a:ext cx="3041968" cy="465615"/>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eaLnBrk="0" hangingPunct="0">
              <a:defRPr sz="1200">
                <a:latin typeface="Arial" charset="0"/>
                <a:ea typeface="ＭＳ Ｐゴシック" pitchFamily="8" charset="-128"/>
                <a:cs typeface="+mn-cs"/>
              </a:defRPr>
            </a:lvl1pPr>
          </a:lstStyle>
          <a:p>
            <a:pPr>
              <a:defRPr/>
            </a:pPr>
            <a:endParaRPr lang="en-US"/>
          </a:p>
        </p:txBody>
      </p:sp>
      <p:sp>
        <p:nvSpPr>
          <p:cNvPr id="17415" name="Rectangle 7"/>
          <p:cNvSpPr>
            <a:spLocks noGrp="1" noChangeArrowheads="1"/>
          </p:cNvSpPr>
          <p:nvPr>
            <p:ph type="sldNum" sz="quarter" idx="5"/>
          </p:nvPr>
        </p:nvSpPr>
        <p:spPr bwMode="auto">
          <a:xfrm>
            <a:off x="3976333" y="8838722"/>
            <a:ext cx="3041968" cy="465615"/>
          </a:xfrm>
          <a:prstGeom prst="rect">
            <a:avLst/>
          </a:prstGeom>
          <a:noFill/>
          <a:ln w="9525">
            <a:noFill/>
            <a:miter lim="800000"/>
            <a:headEnd/>
            <a:tailEnd/>
          </a:ln>
          <a:effectLst/>
        </p:spPr>
        <p:txBody>
          <a:bodyPr vert="horz" wrap="square" lIns="92409" tIns="46205" rIns="92409" bIns="46205" numCol="1" anchor="b" anchorCtr="0" compatLnSpc="1">
            <a:prstTxWarp prst="textNoShape">
              <a:avLst/>
            </a:prstTxWarp>
          </a:bodyPr>
          <a:lstStyle>
            <a:lvl1pPr algn="r" eaLnBrk="0" hangingPunct="0">
              <a:defRPr sz="1200"/>
            </a:lvl1pPr>
          </a:lstStyle>
          <a:p>
            <a:pPr>
              <a:defRPr/>
            </a:pPr>
            <a:fld id="{3B8AF7F7-29EF-48E9-926E-B1E1A9578D67}" type="slidenum">
              <a:rPr lang="en-US" altLang="en-US"/>
              <a:pPr>
                <a:defRPr/>
              </a:pPr>
              <a:t>‹#›</a:t>
            </a:fld>
            <a:endParaRPr lang="en-US" altLang="en-US"/>
          </a:p>
        </p:txBody>
      </p:sp>
    </p:spTree>
    <p:extLst>
      <p:ext uri="{BB962C8B-B14F-4D97-AF65-F5344CB8AC3E}">
        <p14:creationId xmlns:p14="http://schemas.microsoft.com/office/powerpoint/2010/main" val="29446131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50825" indent="-288779">
              <a:defRPr sz="2400">
                <a:solidFill>
                  <a:schemeClr val="tx1"/>
                </a:solidFill>
                <a:latin typeface="Arial" panose="020B0604020202020204" pitchFamily="34" charset="0"/>
                <a:ea typeface="ＭＳ Ｐゴシック" panose="020B0600070205080204" pitchFamily="34" charset="-128"/>
              </a:defRPr>
            </a:lvl2pPr>
            <a:lvl3pPr marL="1155116" indent="-231023">
              <a:defRPr sz="2400">
                <a:solidFill>
                  <a:schemeClr val="tx1"/>
                </a:solidFill>
                <a:latin typeface="Arial" panose="020B0604020202020204" pitchFamily="34" charset="0"/>
                <a:ea typeface="ＭＳ Ｐゴシック" panose="020B0600070205080204" pitchFamily="34" charset="-128"/>
              </a:defRPr>
            </a:lvl3pPr>
            <a:lvl4pPr marL="1617162" indent="-231023">
              <a:defRPr sz="2400">
                <a:solidFill>
                  <a:schemeClr val="tx1"/>
                </a:solidFill>
                <a:latin typeface="Arial" panose="020B0604020202020204" pitchFamily="34" charset="0"/>
                <a:ea typeface="ＭＳ Ｐゴシック" panose="020B0600070205080204" pitchFamily="34" charset="-128"/>
              </a:defRPr>
            </a:lvl4pPr>
            <a:lvl5pPr marL="2079208" indent="-231023">
              <a:defRPr sz="2400">
                <a:solidFill>
                  <a:schemeClr val="tx1"/>
                </a:solidFill>
                <a:latin typeface="Arial" panose="020B0604020202020204" pitchFamily="34" charset="0"/>
                <a:ea typeface="ＭＳ Ｐゴシック" panose="020B0600070205080204" pitchFamily="34" charset="-128"/>
              </a:defRPr>
            </a:lvl5pPr>
            <a:lvl6pPr marL="2541255" indent="-23102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3003301" indent="-23102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65347" indent="-23102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927394" indent="-23102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794D747-EEAE-40D7-A78C-5D62CCB7C573}" type="slidenum">
              <a:rPr lang="en-US" altLang="en-US" sz="1200"/>
              <a:pPr/>
              <a:t>1</a:t>
            </a:fld>
            <a:endParaRPr lang="en-US" altLang="en-US" sz="1200"/>
          </a:p>
        </p:txBody>
      </p:sp>
    </p:spTree>
    <p:extLst>
      <p:ext uri="{BB962C8B-B14F-4D97-AF65-F5344CB8AC3E}">
        <p14:creationId xmlns:p14="http://schemas.microsoft.com/office/powerpoint/2010/main" val="1476788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8AF7F7-29EF-48E9-926E-B1E1A9578D67}" type="slidenum">
              <a:rPr lang="en-US" altLang="en-US" smtClean="0"/>
              <a:pPr>
                <a:defRPr/>
              </a:pPr>
              <a:t>22</a:t>
            </a:fld>
            <a:endParaRPr lang="en-US" altLang="en-US"/>
          </a:p>
        </p:txBody>
      </p:sp>
    </p:spTree>
    <p:extLst>
      <p:ext uri="{BB962C8B-B14F-4D97-AF65-F5344CB8AC3E}">
        <p14:creationId xmlns:p14="http://schemas.microsoft.com/office/powerpoint/2010/main" val="111948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8AF7F7-29EF-48E9-926E-B1E1A9578D67}" type="slidenum">
              <a:rPr lang="en-US" altLang="en-US" smtClean="0"/>
              <a:pPr>
                <a:defRPr/>
              </a:pPr>
              <a:t>23</a:t>
            </a:fld>
            <a:endParaRPr lang="en-US" altLang="en-US"/>
          </a:p>
        </p:txBody>
      </p:sp>
    </p:spTree>
    <p:extLst>
      <p:ext uri="{BB962C8B-B14F-4D97-AF65-F5344CB8AC3E}">
        <p14:creationId xmlns:p14="http://schemas.microsoft.com/office/powerpoint/2010/main" val="338830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8AF7F7-29EF-48E9-926E-B1E1A9578D67}" type="slidenum">
              <a:rPr lang="en-US" altLang="en-US" smtClean="0"/>
              <a:pPr>
                <a:defRPr/>
              </a:pPr>
              <a:t>24</a:t>
            </a:fld>
            <a:endParaRPr lang="en-US" altLang="en-US"/>
          </a:p>
        </p:txBody>
      </p:sp>
    </p:spTree>
    <p:extLst>
      <p:ext uri="{BB962C8B-B14F-4D97-AF65-F5344CB8AC3E}">
        <p14:creationId xmlns:p14="http://schemas.microsoft.com/office/powerpoint/2010/main" val="140746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8AF7F7-29EF-48E9-926E-B1E1A9578D67}" type="slidenum">
              <a:rPr lang="en-US" altLang="en-US" smtClean="0"/>
              <a:pPr>
                <a:defRPr/>
              </a:pPr>
              <a:t>25</a:t>
            </a:fld>
            <a:endParaRPr lang="en-US" altLang="en-US"/>
          </a:p>
        </p:txBody>
      </p:sp>
    </p:spTree>
    <p:extLst>
      <p:ext uri="{BB962C8B-B14F-4D97-AF65-F5344CB8AC3E}">
        <p14:creationId xmlns:p14="http://schemas.microsoft.com/office/powerpoint/2010/main" val="3289749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761307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08088" y="709613"/>
            <a:ext cx="4670425" cy="3502025"/>
          </a:xfrm>
          <a:ln/>
        </p:spPr>
      </p:sp>
      <p:sp>
        <p:nvSpPr>
          <p:cNvPr id="43011" name="Notes Placeholder 2"/>
          <p:cNvSpPr>
            <a:spLocks noGrp="1"/>
          </p:cNvSpPr>
          <p:nvPr>
            <p:ph type="body" idx="1"/>
          </p:nvPr>
        </p:nvSpPr>
        <p:spPr>
          <a:noFill/>
          <a:ln/>
        </p:spPr>
        <p:txBody>
          <a:bodyPr/>
          <a:lstStyle/>
          <a:p>
            <a:endParaRPr lang="en-US" dirty="0">
              <a:latin typeface="Times New Roman"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38382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Tree>
    <p:extLst>
      <p:ext uri="{BB962C8B-B14F-4D97-AF65-F5344CB8AC3E}">
        <p14:creationId xmlns:p14="http://schemas.microsoft.com/office/powerpoint/2010/main" val="1898228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Tree>
    <p:extLst>
      <p:ext uri="{BB962C8B-B14F-4D97-AF65-F5344CB8AC3E}">
        <p14:creationId xmlns:p14="http://schemas.microsoft.com/office/powerpoint/2010/main" val="483707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Tree>
    <p:extLst>
      <p:ext uri="{BB962C8B-B14F-4D97-AF65-F5344CB8AC3E}">
        <p14:creationId xmlns:p14="http://schemas.microsoft.com/office/powerpoint/2010/main" val="153925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772400" cy="1143000"/>
          </a:xfrm>
          <a:prstGeom prst="rect">
            <a:avLst/>
          </a:prstGeom>
        </p:spPr>
        <p:txBody>
          <a:bodyPr/>
          <a:lstStyle>
            <a:lvl1pPr>
              <a:defRPr b="1">
                <a:solidFill>
                  <a:schemeClr val="bg1"/>
                </a:solidFill>
                <a:latin typeface="Calibri" panose="020F0502020204030204" pitchFamily="34" charset="0"/>
                <a:cs typeface="Arial" pitchFamily="34" charset="0"/>
              </a:defRPr>
            </a:lvl1pPr>
          </a:lstStyle>
          <a:p>
            <a:endParaRPr lang="en-US" dirty="0"/>
          </a:p>
        </p:txBody>
      </p:sp>
      <p:sp>
        <p:nvSpPr>
          <p:cNvPr id="3" name="Content Placeholder 2"/>
          <p:cNvSpPr>
            <a:spLocks noGrp="1"/>
          </p:cNvSpPr>
          <p:nvPr>
            <p:ph idx="1"/>
          </p:nvPr>
        </p:nvSpPr>
        <p:spPr>
          <a:xfrm>
            <a:off x="609600" y="1295400"/>
            <a:ext cx="8229600" cy="472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2534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Tree>
    <p:extLst>
      <p:ext uri="{BB962C8B-B14F-4D97-AF65-F5344CB8AC3E}">
        <p14:creationId xmlns:p14="http://schemas.microsoft.com/office/powerpoint/2010/main" val="3586169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457200" y="0"/>
            <a:ext cx="8229600" cy="1143000"/>
          </a:xfrm>
          <a:prstGeom prst="rect">
            <a:avLst/>
          </a:prstGeom>
        </p:spPr>
        <p:txBody>
          <a:bodyPr/>
          <a:lstStyle>
            <a:lvl1pPr>
              <a:defRPr>
                <a:solidFill>
                  <a:schemeClr val="bg1"/>
                </a:solidFill>
                <a:latin typeface="Calibri" panose="020F0502020204030204" pitchFamily="34" charset="0"/>
              </a:defRPr>
            </a:lvl1pPr>
          </a:lstStyle>
          <a:p>
            <a:r>
              <a:rPr lang="en-US" dirty="0"/>
              <a:t>Click to edit Master title style</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Tree>
    <p:extLst>
      <p:ext uri="{BB962C8B-B14F-4D97-AF65-F5344CB8AC3E}">
        <p14:creationId xmlns:p14="http://schemas.microsoft.com/office/powerpoint/2010/main" val="237941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a:prstGeom prst="rect">
            <a:avLst/>
          </a:prstGeom>
        </p:spPr>
        <p:txBody>
          <a:bodyPr/>
          <a:lstStyle>
            <a:lvl1pPr>
              <a:defRPr>
                <a:solidFill>
                  <a:schemeClr val="bg1"/>
                </a:solidFill>
                <a:latin typeface="Calibri" panose="020F05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Tree>
    <p:extLst>
      <p:ext uri="{BB962C8B-B14F-4D97-AF65-F5344CB8AC3E}">
        <p14:creationId xmlns:p14="http://schemas.microsoft.com/office/powerpoint/2010/main" val="2259835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txBox="1">
            <a:spLocks/>
          </p:cNvSpPr>
          <p:nvPr userDrawn="1"/>
        </p:nvSpPr>
        <p:spPr bwMode="auto">
          <a:xfrm>
            <a:off x="457200" y="0"/>
            <a:ext cx="8229600" cy="1143000"/>
          </a:xfrm>
          <a:prstGeom prst="rect">
            <a:avLst/>
          </a:prstGeom>
          <a:noFill/>
          <a:ln>
            <a:noFill/>
          </a:ln>
        </p:spPr>
        <p:txBody>
          <a:bodyP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lgn="ctr">
              <a:defRPr/>
            </a:pPr>
            <a:r>
              <a:rPr lang="en-US" sz="4400" dirty="0">
                <a:solidFill>
                  <a:schemeClr val="bg1"/>
                </a:solidFill>
                <a:latin typeface="Calibri" panose="020F0502020204030204" pitchFamily="34" charset="0"/>
              </a:rPr>
              <a:t>Click to edit Master title style</a:t>
            </a:r>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Tree>
    <p:extLst>
      <p:ext uri="{BB962C8B-B14F-4D97-AF65-F5344CB8AC3E}">
        <p14:creationId xmlns:p14="http://schemas.microsoft.com/office/powerpoint/2010/main" val="342885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
        <p:nvSpPr>
          <p:cNvPr id="3" name="Rectangle 5"/>
          <p:cNvSpPr>
            <a:spLocks noGrp="1" noChangeArrowheads="1"/>
          </p:cNvSpPr>
          <p:nvPr>
            <p:ph type="ftr" sz="quarter" idx="11"/>
          </p:nvPr>
        </p:nvSpPr>
        <p:spPr>
          <a:xfrm>
            <a:off x="3124200" y="6248400"/>
            <a:ext cx="28956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Tree>
    <p:extLst>
      <p:ext uri="{BB962C8B-B14F-4D97-AF65-F5344CB8AC3E}">
        <p14:creationId xmlns:p14="http://schemas.microsoft.com/office/powerpoint/2010/main" val="1027025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Tree>
    <p:extLst>
      <p:ext uri="{BB962C8B-B14F-4D97-AF65-F5344CB8AC3E}">
        <p14:creationId xmlns:p14="http://schemas.microsoft.com/office/powerpoint/2010/main" val="3934454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eaLnBrk="0" hangingPunct="0">
              <a:defRPr>
                <a:latin typeface="Arial" charset="0"/>
                <a:ea typeface="ＭＳ Ｐゴシック" pitchFamily="8" charset="-128"/>
                <a:cs typeface="+mn-cs"/>
              </a:defRPr>
            </a:lvl1pPr>
          </a:lstStyle>
          <a:p>
            <a:pPr>
              <a:defRPr/>
            </a:pPr>
            <a:endParaRPr lang="en-US"/>
          </a:p>
        </p:txBody>
      </p:sp>
    </p:spTree>
    <p:extLst>
      <p:ext uri="{BB962C8B-B14F-4D97-AF65-F5344CB8AC3E}">
        <p14:creationId xmlns:p14="http://schemas.microsoft.com/office/powerpoint/2010/main" val="2155132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685800" y="12192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Rectangle 4"/>
          <p:cNvSpPr>
            <a:spLocks noChangeArrowheads="1"/>
          </p:cNvSpPr>
          <p:nvPr userDrawn="1"/>
        </p:nvSpPr>
        <p:spPr bwMode="auto">
          <a:xfrm>
            <a:off x="0" y="0"/>
            <a:ext cx="9144000" cy="1143000"/>
          </a:xfrm>
          <a:prstGeom prst="rect">
            <a:avLst/>
          </a:prstGeom>
          <a:solidFill>
            <a:srgbClr val="4F2D7F"/>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1800">
                <a:latin typeface="Verdana" panose="020B0604030504040204" pitchFamily="34" charset="0"/>
              </a:rPr>
              <a:t>             </a:t>
            </a:r>
          </a:p>
        </p:txBody>
      </p:sp>
      <p:sp>
        <p:nvSpPr>
          <p:cNvPr id="1028" name="Rectangle 5"/>
          <p:cNvSpPr>
            <a:spLocks noChangeArrowheads="1"/>
          </p:cNvSpPr>
          <p:nvPr userDrawn="1"/>
        </p:nvSpPr>
        <p:spPr bwMode="auto">
          <a:xfrm>
            <a:off x="0" y="1066800"/>
            <a:ext cx="9144000" cy="1524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en-US" altLang="en-US"/>
          </a:p>
        </p:txBody>
      </p:sp>
      <p:sp>
        <p:nvSpPr>
          <p:cNvPr id="1029" name="Rectangle 6"/>
          <p:cNvSpPr>
            <a:spLocks noChangeArrowheads="1"/>
          </p:cNvSpPr>
          <p:nvPr userDrawn="1"/>
        </p:nvSpPr>
        <p:spPr bwMode="auto">
          <a:xfrm>
            <a:off x="0" y="6019800"/>
            <a:ext cx="9144000" cy="152400"/>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en-US" altLang="en-US"/>
          </a:p>
        </p:txBody>
      </p:sp>
      <p:pic>
        <p:nvPicPr>
          <p:cNvPr id="7" name="Picture 6"/>
          <p:cNvPicPr/>
          <p:nvPr userDrawn="1"/>
        </p:nvPicPr>
        <p:blipFill rotWithShape="1">
          <a:blip r:embed="rId13" cstate="print">
            <a:extLst>
              <a:ext uri="{28A0092B-C50C-407E-A947-70E740481C1C}">
                <a14:useLocalDpi xmlns:a14="http://schemas.microsoft.com/office/drawing/2010/main" val="0"/>
              </a:ext>
            </a:extLst>
          </a:blip>
          <a:srcRect t="9611" b="13507"/>
          <a:stretch/>
        </p:blipFill>
        <p:spPr bwMode="auto">
          <a:xfrm>
            <a:off x="7162800" y="6214532"/>
            <a:ext cx="1981200" cy="609600"/>
          </a:xfrm>
          <a:prstGeom prst="rect">
            <a:avLst/>
          </a:prstGeom>
          <a:noFill/>
        </p:spPr>
      </p:pic>
      <p:sp>
        <p:nvSpPr>
          <p:cNvPr id="2" name="Rectangle 1"/>
          <p:cNvSpPr/>
          <p:nvPr userDrawn="1"/>
        </p:nvSpPr>
        <p:spPr>
          <a:xfrm>
            <a:off x="0" y="6553200"/>
            <a:ext cx="7010400" cy="215444"/>
          </a:xfrm>
          <a:prstGeom prst="rect">
            <a:avLst/>
          </a:prstGeom>
        </p:spPr>
        <p:txBody>
          <a:bodyPr wrap="square">
            <a:spAutoFit/>
          </a:bodyPr>
          <a:lstStyle/>
          <a:p>
            <a:r>
              <a:rPr lang="en-US" sz="800" b="0" i="0" u="none" strike="noStrike" baseline="0" dirty="0">
                <a:latin typeface="+mj-lt"/>
              </a:rPr>
              <a:t>Copyright © TCU Neeley (2024). All Rights Reserved.</a:t>
            </a:r>
            <a:endParaRPr lang="en-US" sz="800" dirty="0">
              <a:latin typeface="+mj-lt"/>
            </a:endParaRPr>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5pPr>
      <a:lvl6pPr marL="457200" algn="ctr" rtl="0" fontAlgn="base">
        <a:spcBef>
          <a:spcPct val="0"/>
        </a:spcBef>
        <a:spcAft>
          <a:spcPct val="0"/>
        </a:spcAft>
        <a:defRPr sz="4400">
          <a:solidFill>
            <a:schemeClr val="tx2"/>
          </a:solidFill>
          <a:latin typeface="Arial" charset="0"/>
          <a:ea typeface="ＭＳ Ｐゴシック" pitchFamily="8" charset="-128"/>
        </a:defRPr>
      </a:lvl6pPr>
      <a:lvl7pPr marL="914400" algn="ctr" rtl="0" fontAlgn="base">
        <a:spcBef>
          <a:spcPct val="0"/>
        </a:spcBef>
        <a:spcAft>
          <a:spcPct val="0"/>
        </a:spcAft>
        <a:defRPr sz="4400">
          <a:solidFill>
            <a:schemeClr val="tx2"/>
          </a:solidFill>
          <a:latin typeface="Arial" charset="0"/>
          <a:ea typeface="ＭＳ Ｐゴシック" pitchFamily="8" charset="-128"/>
        </a:defRPr>
      </a:lvl7pPr>
      <a:lvl8pPr marL="1371600" algn="ctr" rtl="0" fontAlgn="base">
        <a:spcBef>
          <a:spcPct val="0"/>
        </a:spcBef>
        <a:spcAft>
          <a:spcPct val="0"/>
        </a:spcAft>
        <a:defRPr sz="4400">
          <a:solidFill>
            <a:schemeClr val="tx2"/>
          </a:solidFill>
          <a:latin typeface="Arial" charset="0"/>
          <a:ea typeface="ＭＳ Ｐゴシック" pitchFamily="8" charset="-128"/>
        </a:defRPr>
      </a:lvl8pPr>
      <a:lvl9pPr marL="1828800" algn="ctr" rtl="0" fontAlgn="base">
        <a:spcBef>
          <a:spcPct val="0"/>
        </a:spcBef>
        <a:spcAft>
          <a:spcPct val="0"/>
        </a:spcAft>
        <a:defRPr sz="4400">
          <a:solidFill>
            <a:schemeClr val="tx2"/>
          </a:solidFill>
          <a:latin typeface="Arial" charset="0"/>
          <a:ea typeface="ＭＳ Ｐゴシック" pitchFamily="8"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anose="020B0600070205080204"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8.emf"/></Relationships>
</file>

<file path=ppt/slides/_rels/slide1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1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jpeg"/><Relationship Id="rId9" Type="http://schemas.openxmlformats.org/officeDocument/2006/relationships/image" Target="../media/image16.JPG"/></Relationships>
</file>

<file path=ppt/slides/_rels/slide20.xml.rels><?xml version="1.0" encoding="UTF-8" standalone="yes"?>
<Relationships xmlns="http://schemas.openxmlformats.org/package/2006/relationships"><Relationship Id="rId8" Type="http://schemas.openxmlformats.org/officeDocument/2006/relationships/image" Target="../media/image68.jpg"/><Relationship Id="rId13" Type="http://schemas.openxmlformats.org/officeDocument/2006/relationships/image" Target="../media/image73.JPG"/><Relationship Id="rId3" Type="http://schemas.openxmlformats.org/officeDocument/2006/relationships/image" Target="../media/image63.jpeg"/><Relationship Id="rId7" Type="http://schemas.openxmlformats.org/officeDocument/2006/relationships/image" Target="../media/image67.png"/><Relationship Id="rId12" Type="http://schemas.openxmlformats.org/officeDocument/2006/relationships/image" Target="../media/image72.jpeg"/><Relationship Id="rId17" Type="http://schemas.openxmlformats.org/officeDocument/2006/relationships/image" Target="../media/image77.png"/><Relationship Id="rId2" Type="http://schemas.openxmlformats.org/officeDocument/2006/relationships/image" Target="../media/image62.png"/><Relationship Id="rId16" Type="http://schemas.openxmlformats.org/officeDocument/2006/relationships/image" Target="../media/image76.JP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jpg"/><Relationship Id="rId15" Type="http://schemas.openxmlformats.org/officeDocument/2006/relationships/image" Target="../media/image75.svg"/><Relationship Id="rId10" Type="http://schemas.openxmlformats.org/officeDocument/2006/relationships/image" Target="../media/image70.JPG"/><Relationship Id="rId4" Type="http://schemas.openxmlformats.org/officeDocument/2006/relationships/image" Target="../media/image64.JPG"/><Relationship Id="rId9" Type="http://schemas.openxmlformats.org/officeDocument/2006/relationships/image" Target="../media/image69.JPG"/><Relationship Id="rId1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4.gif"/><Relationship Id="rId5" Type="http://schemas.openxmlformats.org/officeDocument/2006/relationships/image" Target="../media/image83.gif"/><Relationship Id="rId4" Type="http://schemas.openxmlformats.org/officeDocument/2006/relationships/image" Target="../media/image82.gif"/></Relationships>
</file>

<file path=ppt/slides/_rels/slide2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26.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gif"/><Relationship Id="rId4"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jpeg"/><Relationship Id="rId18" Type="http://schemas.openxmlformats.org/officeDocument/2006/relationships/image" Target="../media/image111.png"/><Relationship Id="rId26" Type="http://schemas.openxmlformats.org/officeDocument/2006/relationships/image" Target="../media/image91.jpeg"/><Relationship Id="rId3" Type="http://schemas.openxmlformats.org/officeDocument/2006/relationships/image" Target="../media/image97.png"/><Relationship Id="rId21" Type="http://schemas.openxmlformats.org/officeDocument/2006/relationships/image" Target="../media/image114.JPG"/><Relationship Id="rId7" Type="http://schemas.openxmlformats.org/officeDocument/2006/relationships/image" Target="../media/image101.png"/><Relationship Id="rId12" Type="http://schemas.openxmlformats.org/officeDocument/2006/relationships/image" Target="../media/image106.jpeg"/><Relationship Id="rId17" Type="http://schemas.openxmlformats.org/officeDocument/2006/relationships/image" Target="../media/image92.png"/><Relationship Id="rId25" Type="http://schemas.openxmlformats.org/officeDocument/2006/relationships/image" Target="../media/image118.PNG"/><Relationship Id="rId2" Type="http://schemas.openxmlformats.org/officeDocument/2006/relationships/notesSlide" Target="../notesSlides/notesSlide7.xml"/><Relationship Id="rId16" Type="http://schemas.openxmlformats.org/officeDocument/2006/relationships/image" Target="../media/image110.png"/><Relationship Id="rId20" Type="http://schemas.openxmlformats.org/officeDocument/2006/relationships/image" Target="../media/image113.JPG"/><Relationship Id="rId1" Type="http://schemas.openxmlformats.org/officeDocument/2006/relationships/slideLayout" Target="../slideLayouts/slideLayout4.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7.png"/><Relationship Id="rId5" Type="http://schemas.openxmlformats.org/officeDocument/2006/relationships/image" Target="../media/image99.jpeg"/><Relationship Id="rId15" Type="http://schemas.openxmlformats.org/officeDocument/2006/relationships/image" Target="../media/image109.png"/><Relationship Id="rId23" Type="http://schemas.openxmlformats.org/officeDocument/2006/relationships/image" Target="../media/image116.JPG"/><Relationship Id="rId10" Type="http://schemas.openxmlformats.org/officeDocument/2006/relationships/image" Target="../media/image104.jpeg"/><Relationship Id="rId19" Type="http://schemas.openxmlformats.org/officeDocument/2006/relationships/image" Target="../media/image112.JP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5.JP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13" Type="http://schemas.openxmlformats.org/officeDocument/2006/relationships/customXml" Target="../ink/ink3.xml"/><Relationship Id="rId3" Type="http://schemas.openxmlformats.org/officeDocument/2006/relationships/hyperlink" Target="http://www.countryliving.com/food-drinks/a44550/walmart-strawberry-pop-tarts-before-hurricane/" TargetMode="External"/><Relationship Id="rId12" Type="http://schemas.openxmlformats.org/officeDocument/2006/relationships/image" Target="../media/image1060.png"/><Relationship Id="rId2" Type="http://schemas.openxmlformats.org/officeDocument/2006/relationships/image" Target="../media/image119.JPG"/><Relationship Id="rId1" Type="http://schemas.openxmlformats.org/officeDocument/2006/relationships/slideLayout" Target="../slideLayouts/slideLayout2.xml"/><Relationship Id="rId11" Type="http://schemas.openxmlformats.org/officeDocument/2006/relationships/customXml" Target="../ink/ink2.xml"/><Relationship Id="rId10" Type="http://schemas.openxmlformats.org/officeDocument/2006/relationships/image" Target="../media/image1050.png"/><Relationship Id="rId4" Type="http://schemas.openxmlformats.org/officeDocument/2006/relationships/customXml" Target="../ink/ink1.xml"/><Relationship Id="rId14" Type="http://schemas.openxmlformats.org/officeDocument/2006/relationships/image" Target="../media/image1070.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27.jp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jpeg"/></Relationships>
</file>

<file path=ppt/slides/_rels/slide3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30.jpeg"/><Relationship Id="rId7" Type="http://schemas.openxmlformats.org/officeDocument/2006/relationships/image" Target="../media/image17.JPG"/><Relationship Id="rId2" Type="http://schemas.openxmlformats.org/officeDocument/2006/relationships/image" Target="../media/image129.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31.jpeg"/><Relationship Id="rId4" Type="http://schemas.openxmlformats.org/officeDocument/2006/relationships/hyperlink" Target="https://wol.iza.org/articles/bosses-matter-the-effects-of-managers-on-workers-performance/long" TargetMode="External"/><Relationship Id="rId9" Type="http://schemas.openxmlformats.org/officeDocument/2006/relationships/image" Target="../media/image1100.PNG"/></Relationships>
</file>

<file path=ppt/slides/_rels/slide34.xml.rels><?xml version="1.0" encoding="UTF-8" standalone="yes"?>
<Relationships xmlns="http://schemas.openxmlformats.org/package/2006/relationships"><Relationship Id="rId3" Type="http://schemas.openxmlformats.org/officeDocument/2006/relationships/image" Target="../media/image132.JPG"/><Relationship Id="rId7" Type="http://schemas.openxmlformats.org/officeDocument/2006/relationships/image" Target="../media/image17.JPG"/><Relationship Id="rId2" Type="http://schemas.openxmlformats.org/officeDocument/2006/relationships/hyperlink" Target="https://wol.iza.org/articles/bosses-matter-the-effects-of-managers-on-workers-performance/long"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34.PNG"/><Relationship Id="rId4"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140.JPG"/><Relationship Id="rId3" Type="http://schemas.openxmlformats.org/officeDocument/2006/relationships/image" Target="../media/image136.png"/><Relationship Id="rId7" Type="http://schemas.microsoft.com/office/2007/relationships/hdphoto" Target="../media/hdphoto1.wdp"/><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image" Target="../media/image137.png"/><Relationship Id="rId9" Type="http://schemas.openxmlformats.org/officeDocument/2006/relationships/image" Target="../media/image17.JPG"/></Relationships>
</file>

<file path=ppt/slides/_rels/slide36.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7.JPG"/><Relationship Id="rId2" Type="http://schemas.openxmlformats.org/officeDocument/2006/relationships/image" Target="../media/image141.jpeg"/><Relationship Id="rId1" Type="http://schemas.openxmlformats.org/officeDocument/2006/relationships/slideLayout" Target="../slideLayouts/slideLayout2.xml"/><Relationship Id="rId6" Type="http://schemas.openxmlformats.org/officeDocument/2006/relationships/image" Target="../media/image140.JPG"/><Relationship Id="rId5" Type="http://schemas.openxmlformats.org/officeDocument/2006/relationships/image" Target="../media/image143.png"/><Relationship Id="rId4" Type="http://schemas.openxmlformats.org/officeDocument/2006/relationships/hyperlink" Target="http://docs.salford-systems.com/MoazamiLi.pdf" TargetMode="External"/></Relationships>
</file>

<file path=ppt/slides/_rels/slide37.xml.rels><?xml version="1.0" encoding="UTF-8" standalone="yes"?>
<Relationships xmlns="http://schemas.openxmlformats.org/package/2006/relationships"><Relationship Id="rId13" Type="http://schemas.openxmlformats.org/officeDocument/2006/relationships/image" Target="../media/image1940.png"/><Relationship Id="rId18" Type="http://schemas.openxmlformats.org/officeDocument/2006/relationships/image" Target="../media/image17.JPG"/><Relationship Id="rId3" Type="http://schemas.openxmlformats.org/officeDocument/2006/relationships/slideLayout" Target="../slideLayouts/slideLayout2.xml"/><Relationship Id="rId7" Type="http://schemas.openxmlformats.org/officeDocument/2006/relationships/customXml" Target="../ink/ink5.xml"/><Relationship Id="rId17" Type="http://schemas.openxmlformats.org/officeDocument/2006/relationships/image" Target="../media/image140.JPG"/><Relationship Id="rId2" Type="http://schemas.openxmlformats.org/officeDocument/2006/relationships/video" Target="../media/media1.mp4"/><Relationship Id="rId16" Type="http://schemas.openxmlformats.org/officeDocument/2006/relationships/image" Target="../media/image147.JPG"/><Relationship Id="rId1" Type="http://schemas.microsoft.com/office/2007/relationships/media" Target="../media/media1.mp4"/><Relationship Id="rId6" Type="http://schemas.openxmlformats.org/officeDocument/2006/relationships/image" Target="../media/image146.JPG"/><Relationship Id="rId5" Type="http://schemas.openxmlformats.org/officeDocument/2006/relationships/image" Target="../media/image145.JPG"/><Relationship Id="rId15" Type="http://schemas.openxmlformats.org/officeDocument/2006/relationships/image" Target="../media/image1950.png"/><Relationship Id="rId4" Type="http://schemas.openxmlformats.org/officeDocument/2006/relationships/image" Target="../media/image144.png"/><Relationship Id="rId14" Type="http://schemas.openxmlformats.org/officeDocument/2006/relationships/customXml" Target="../ink/ink6.xml"/></Relationships>
</file>

<file path=ppt/slides/_rels/slide38.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jpe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40.JPG"/></Relationships>
</file>

<file path=ppt/slides/_rels/slide39.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G"/><Relationship Id="rId4" Type="http://schemas.openxmlformats.org/officeDocument/2006/relationships/image" Target="../media/image24.jpeg"/></Relationships>
</file>

<file path=ppt/slides/_rels/slide40.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41.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42.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JP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40.JPG"/></Relationships>
</file>

<file path=ppt/slides/_rels/slide4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157.jpg"/><Relationship Id="rId2" Type="http://schemas.openxmlformats.org/officeDocument/2006/relationships/image" Target="../media/image154.JP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jp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8" Type="http://schemas.openxmlformats.org/officeDocument/2006/relationships/image" Target="../media/image164.JPG"/><Relationship Id="rId3" Type="http://schemas.openxmlformats.org/officeDocument/2006/relationships/image" Target="../media/image159.png"/><Relationship Id="rId7" Type="http://schemas.openxmlformats.org/officeDocument/2006/relationships/image" Target="../media/image163.JPG"/><Relationship Id="rId12" Type="http://schemas.openxmlformats.org/officeDocument/2006/relationships/image" Target="../media/image168.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jpeg"/><Relationship Id="rId11" Type="http://schemas.openxmlformats.org/officeDocument/2006/relationships/image" Target="../media/image167.JPG"/><Relationship Id="rId5" Type="http://schemas.openxmlformats.org/officeDocument/2006/relationships/image" Target="../media/image161.png"/><Relationship Id="rId10" Type="http://schemas.openxmlformats.org/officeDocument/2006/relationships/image" Target="../media/image166.jpeg"/><Relationship Id="rId4" Type="http://schemas.openxmlformats.org/officeDocument/2006/relationships/image" Target="../media/image160.png"/><Relationship Id="rId9" Type="http://schemas.openxmlformats.org/officeDocument/2006/relationships/image" Target="../media/image165.jpeg"/></Relationships>
</file>

<file path=ppt/slides/_rels/slide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8.png"/><Relationship Id="rId4" Type="http://schemas.openxmlformats.org/officeDocument/2006/relationships/image" Target="../media/image1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68.png"/><Relationship Id="rId4" Type="http://schemas.openxmlformats.org/officeDocument/2006/relationships/image" Target="../media/image171.png"/></Relationships>
</file>

<file path=ppt/slides/_rels/slide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gif"/></Relationships>
</file>

<file path=ppt/slides/_rels/slide5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51.xml.rels><?xml version="1.0" encoding="UTF-8" standalone="yes"?>
<Relationships xmlns="http://schemas.openxmlformats.org/package/2006/relationships"><Relationship Id="rId13" Type="http://schemas.openxmlformats.org/officeDocument/2006/relationships/customXml" Target="../ink/ink8.xml"/><Relationship Id="rId3" Type="http://schemas.openxmlformats.org/officeDocument/2006/relationships/image" Target="../media/image176.png"/><Relationship Id="rId12" Type="http://schemas.openxmlformats.org/officeDocument/2006/relationships/image" Target="../media/image1850.png"/><Relationship Id="rId17" Type="http://schemas.openxmlformats.org/officeDocument/2006/relationships/image" Target="../media/image17.JPG"/><Relationship Id="rId2" Type="http://schemas.openxmlformats.org/officeDocument/2006/relationships/image" Target="../media/image175.png"/><Relationship Id="rId16"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178.png"/><Relationship Id="rId15" Type="http://schemas.openxmlformats.org/officeDocument/2006/relationships/image" Target="../media/image179.png"/><Relationship Id="rId4" Type="http://schemas.openxmlformats.org/officeDocument/2006/relationships/image" Target="../media/image177.png"/><Relationship Id="rId14" Type="http://schemas.openxmlformats.org/officeDocument/2006/relationships/image" Target="../media/image1860.png"/></Relationships>
</file>

<file path=ppt/slides/_rels/slide52.xml.rels><?xml version="1.0" encoding="UTF-8" standalone="yes"?>
<Relationships xmlns="http://schemas.openxmlformats.org/package/2006/relationships"><Relationship Id="rId13" Type="http://schemas.openxmlformats.org/officeDocument/2006/relationships/image" Target="../media/image17.JPG"/><Relationship Id="rId3" Type="http://schemas.openxmlformats.org/officeDocument/2006/relationships/image" Target="../media/image181.png"/><Relationship Id="rId12" Type="http://schemas.openxmlformats.org/officeDocument/2006/relationships/image" Target="../media/image174.png"/><Relationship Id="rId2" Type="http://schemas.openxmlformats.org/officeDocument/2006/relationships/image" Target="../media/image180.png"/><Relationship Id="rId1" Type="http://schemas.openxmlformats.org/officeDocument/2006/relationships/slideLayout" Target="../slideLayouts/slideLayout2.xml"/><Relationship Id="rId11" Type="http://schemas.openxmlformats.org/officeDocument/2006/relationships/image" Target="../media/image1900.png"/><Relationship Id="rId5" Type="http://schemas.openxmlformats.org/officeDocument/2006/relationships/customXml" Target="../ink/ink9.xml"/><Relationship Id="rId4" Type="http://schemas.openxmlformats.org/officeDocument/2006/relationships/hyperlink" Target="http://social-news.github.io/clustering.ht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82.emf"/><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74.png"/></Relationships>
</file>

<file path=ppt/slides/_rels/slide55.xml.rels><?xml version="1.0" encoding="UTF-8" standalone="yes"?>
<Relationships xmlns="http://schemas.openxmlformats.org/package/2006/relationships"><Relationship Id="rId3" Type="http://schemas.openxmlformats.org/officeDocument/2006/relationships/image" Target="../media/image184.JPG"/><Relationship Id="rId7" Type="http://schemas.openxmlformats.org/officeDocument/2006/relationships/image" Target="../media/image17.JPG"/><Relationship Id="rId2" Type="http://schemas.openxmlformats.org/officeDocument/2006/relationships/image" Target="../media/image183.JP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86.JPG"/><Relationship Id="rId4" Type="http://schemas.openxmlformats.org/officeDocument/2006/relationships/image" Target="../media/image185.JP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89.JPG"/><Relationship Id="rId5" Type="http://schemas.openxmlformats.org/officeDocument/2006/relationships/image" Target="../media/image188.jpeg"/><Relationship Id="rId4" Type="http://schemas.openxmlformats.org/officeDocument/2006/relationships/image" Target="../media/image187.png"/></Relationships>
</file>

<file path=ppt/slides/_rels/slide57.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google.com/url?sa=i&amp;rct=j&amp;q=&amp;esrc=s&amp;source=images&amp;cd=&amp;ved=0ahUKEwjzlaHQq5DUAhUpzIMKHdd3C5UQjRwIBw&amp;url=https://www.pinterest.com/pin/569635052846891050/&amp;psig=AFQjCNFFEfy8gr5YP7u2X1sdZxEE8gplPw&amp;ust=149598365211741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533400" y="1348547"/>
            <a:ext cx="82296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b="1" dirty="0">
                <a:latin typeface="Calibri" panose="020F0502020204030204" pitchFamily="34" charset="0"/>
              </a:rPr>
              <a:t>Business Analytics:  Applications, Impact &amp; Competitive Advantage</a:t>
            </a:r>
          </a:p>
        </p:txBody>
      </p:sp>
      <p:sp>
        <p:nvSpPr>
          <p:cNvPr id="2" name="TextBox 1">
            <a:extLst>
              <a:ext uri="{FF2B5EF4-FFF2-40B4-BE49-F238E27FC236}">
                <a16:creationId xmlns:a16="http://schemas.microsoft.com/office/drawing/2014/main" id="{D9EEDE94-C732-48A2-9033-3C4EBFBF2F3E}"/>
              </a:ext>
            </a:extLst>
          </p:cNvPr>
          <p:cNvSpPr txBox="1"/>
          <p:nvPr/>
        </p:nvSpPr>
        <p:spPr>
          <a:xfrm>
            <a:off x="1405753" y="3013501"/>
            <a:ext cx="2057358" cy="1077218"/>
          </a:xfrm>
          <a:prstGeom prst="rect">
            <a:avLst/>
          </a:prstGeom>
          <a:noFill/>
        </p:spPr>
        <p:txBody>
          <a:bodyPr wrap="none" rtlCol="0">
            <a:spAutoFit/>
          </a:bodyPr>
          <a:lstStyle/>
          <a:p>
            <a:pPr algn="ctr"/>
            <a:r>
              <a:rPr lang="en-US" sz="1600" b="1" dirty="0"/>
              <a:t>David Weltman</a:t>
            </a:r>
          </a:p>
          <a:p>
            <a:pPr algn="ctr"/>
            <a:r>
              <a:rPr lang="en-US" sz="1600" b="1" dirty="0"/>
              <a:t>Business Analytics</a:t>
            </a:r>
          </a:p>
          <a:p>
            <a:pPr algn="ctr"/>
            <a:endParaRPr lang="en-US" sz="1600" b="1" dirty="0"/>
          </a:p>
          <a:p>
            <a:pPr algn="ctr"/>
            <a:r>
              <a:rPr lang="en-US" sz="1600" b="1" dirty="0">
                <a:solidFill>
                  <a:srgbClr val="7030A0"/>
                </a:solidFill>
              </a:rPr>
              <a:t>Fall 2024</a:t>
            </a:r>
          </a:p>
        </p:txBody>
      </p:sp>
      <p:pic>
        <p:nvPicPr>
          <p:cNvPr id="6" name="Picture 5">
            <a:extLst>
              <a:ext uri="{FF2B5EF4-FFF2-40B4-BE49-F238E27FC236}">
                <a16:creationId xmlns:a16="http://schemas.microsoft.com/office/drawing/2014/main" id="{35A05614-983A-DAEF-A209-70DA996B3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3429000"/>
            <a:ext cx="539626" cy="698500"/>
          </a:xfrm>
          <a:prstGeom prst="rect">
            <a:avLst/>
          </a:prstGeom>
        </p:spPr>
      </p:pic>
      <p:pic>
        <p:nvPicPr>
          <p:cNvPr id="4" name="Picture 3" descr="A picture containing several&#10;&#10;Description automatically generated">
            <a:extLst>
              <a:ext uri="{FF2B5EF4-FFF2-40B4-BE49-F238E27FC236}">
                <a16:creationId xmlns:a16="http://schemas.microsoft.com/office/drawing/2014/main" id="{BB6B5353-243D-DFB1-E55C-4D4BAA9AF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3163251"/>
            <a:ext cx="1845539" cy="1023937"/>
          </a:xfrm>
          <a:prstGeom prst="rect">
            <a:avLst/>
          </a:prstGeom>
        </p:spPr>
      </p:pic>
      <p:pic>
        <p:nvPicPr>
          <p:cNvPr id="9" name="Picture 8" descr="Text&#10;&#10;Description automatically generated">
            <a:extLst>
              <a:ext uri="{FF2B5EF4-FFF2-40B4-BE49-F238E27FC236}">
                <a16:creationId xmlns:a16="http://schemas.microsoft.com/office/drawing/2014/main" id="{19A2419B-DDE4-64C2-383C-2254BC5BF2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998" y="4935464"/>
            <a:ext cx="1413647" cy="346272"/>
          </a:xfrm>
          <a:prstGeom prst="rect">
            <a:avLst/>
          </a:prstGeom>
        </p:spPr>
      </p:pic>
      <p:pic>
        <p:nvPicPr>
          <p:cNvPr id="11" name="Picture 10" descr="Text&#10;&#10;Description automatically generated">
            <a:extLst>
              <a:ext uri="{FF2B5EF4-FFF2-40B4-BE49-F238E27FC236}">
                <a16:creationId xmlns:a16="http://schemas.microsoft.com/office/drawing/2014/main" id="{6E06A91F-0356-529B-3ADA-2AB3CE9D5F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5000" y="5418408"/>
            <a:ext cx="1858433" cy="414867"/>
          </a:xfrm>
          <a:prstGeom prst="rect">
            <a:avLst/>
          </a:prstGeom>
        </p:spPr>
      </p:pic>
      <p:pic>
        <p:nvPicPr>
          <p:cNvPr id="15" name="Picture 14" descr="Text&#10;&#10;Description automatically generated">
            <a:extLst>
              <a:ext uri="{FF2B5EF4-FFF2-40B4-BE49-F238E27FC236}">
                <a16:creationId xmlns:a16="http://schemas.microsoft.com/office/drawing/2014/main" id="{512923A8-9DD7-5830-E289-6D6A414C78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4289" y="4910904"/>
            <a:ext cx="1351111" cy="356502"/>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A250980-A529-BE61-4A64-EDF58E8D09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53001" y="5577721"/>
            <a:ext cx="1371600" cy="289081"/>
          </a:xfrm>
          <a:prstGeom prst="rect">
            <a:avLst/>
          </a:prstGeom>
        </p:spPr>
      </p:pic>
      <p:pic>
        <p:nvPicPr>
          <p:cNvPr id="21" name="Picture 20" descr="Text&#10;&#10;Description automatically generated">
            <a:extLst>
              <a:ext uri="{FF2B5EF4-FFF2-40B4-BE49-F238E27FC236}">
                <a16:creationId xmlns:a16="http://schemas.microsoft.com/office/drawing/2014/main" id="{0555D044-0F76-B689-F0E6-8F85C0DC92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84703" y="4951894"/>
            <a:ext cx="1237271" cy="3565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pic>
        <p:nvPicPr>
          <p:cNvPr id="4" name="Picture 3">
            <a:extLst>
              <a:ext uri="{FF2B5EF4-FFF2-40B4-BE49-F238E27FC236}">
                <a16:creationId xmlns:a16="http://schemas.microsoft.com/office/drawing/2014/main" id="{C9BE6B9C-DBA7-0713-0E5E-270EB2A56FF1}"/>
              </a:ext>
            </a:extLst>
          </p:cNvPr>
          <p:cNvPicPr>
            <a:picLocks noChangeAspect="1"/>
          </p:cNvPicPr>
          <p:nvPr/>
        </p:nvPicPr>
        <p:blipFill>
          <a:blip r:embed="rId2"/>
          <a:stretch>
            <a:fillRect/>
          </a:stretch>
        </p:blipFill>
        <p:spPr>
          <a:xfrm>
            <a:off x="1524000" y="1447800"/>
            <a:ext cx="6429933" cy="4179584"/>
          </a:xfrm>
          <a:prstGeom prst="rect">
            <a:avLst/>
          </a:prstGeom>
        </p:spPr>
      </p:pic>
    </p:spTree>
    <p:extLst>
      <p:ext uri="{BB962C8B-B14F-4D97-AF65-F5344CB8AC3E}">
        <p14:creationId xmlns:p14="http://schemas.microsoft.com/office/powerpoint/2010/main" val="1549810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pic>
        <p:nvPicPr>
          <p:cNvPr id="5" name="Picture 4">
            <a:extLst>
              <a:ext uri="{FF2B5EF4-FFF2-40B4-BE49-F238E27FC236}">
                <a16:creationId xmlns:a16="http://schemas.microsoft.com/office/drawing/2014/main" id="{59A07618-4601-6070-5196-39685C21A395}"/>
              </a:ext>
            </a:extLst>
          </p:cNvPr>
          <p:cNvPicPr>
            <a:picLocks noChangeAspect="1"/>
          </p:cNvPicPr>
          <p:nvPr/>
        </p:nvPicPr>
        <p:blipFill>
          <a:blip r:embed="rId2"/>
          <a:stretch>
            <a:fillRect/>
          </a:stretch>
        </p:blipFill>
        <p:spPr>
          <a:xfrm>
            <a:off x="0" y="2103651"/>
            <a:ext cx="4552776" cy="2971800"/>
          </a:xfrm>
          <a:prstGeom prst="rect">
            <a:avLst/>
          </a:prstGeom>
        </p:spPr>
      </p:pic>
      <p:pic>
        <p:nvPicPr>
          <p:cNvPr id="7" name="Picture 6">
            <a:extLst>
              <a:ext uri="{FF2B5EF4-FFF2-40B4-BE49-F238E27FC236}">
                <a16:creationId xmlns:a16="http://schemas.microsoft.com/office/drawing/2014/main" id="{57BF530C-8C05-2A47-8D0E-0640D0332B8E}"/>
              </a:ext>
            </a:extLst>
          </p:cNvPr>
          <p:cNvPicPr>
            <a:picLocks noChangeAspect="1"/>
          </p:cNvPicPr>
          <p:nvPr/>
        </p:nvPicPr>
        <p:blipFill>
          <a:blip r:embed="rId3"/>
          <a:stretch>
            <a:fillRect/>
          </a:stretch>
        </p:blipFill>
        <p:spPr>
          <a:xfrm>
            <a:off x="4521057" y="2126742"/>
            <a:ext cx="4443007" cy="2902458"/>
          </a:xfrm>
          <a:prstGeom prst="rect">
            <a:avLst/>
          </a:prstGeom>
        </p:spPr>
      </p:pic>
    </p:spTree>
    <p:extLst>
      <p:ext uri="{BB962C8B-B14F-4D97-AF65-F5344CB8AC3E}">
        <p14:creationId xmlns:p14="http://schemas.microsoft.com/office/powerpoint/2010/main" val="1394851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pic>
        <p:nvPicPr>
          <p:cNvPr id="5" name="Picture 4">
            <a:extLst>
              <a:ext uri="{FF2B5EF4-FFF2-40B4-BE49-F238E27FC236}">
                <a16:creationId xmlns:a16="http://schemas.microsoft.com/office/drawing/2014/main" id="{8CFB01A6-2C8F-0209-9450-D7B953917949}"/>
              </a:ext>
            </a:extLst>
          </p:cNvPr>
          <p:cNvPicPr>
            <a:picLocks noChangeAspect="1"/>
          </p:cNvPicPr>
          <p:nvPr/>
        </p:nvPicPr>
        <p:blipFill>
          <a:blip r:embed="rId2"/>
          <a:stretch>
            <a:fillRect/>
          </a:stretch>
        </p:blipFill>
        <p:spPr>
          <a:xfrm>
            <a:off x="76200" y="1295400"/>
            <a:ext cx="3776586" cy="3200400"/>
          </a:xfrm>
          <a:prstGeom prst="rect">
            <a:avLst/>
          </a:prstGeom>
        </p:spPr>
      </p:pic>
      <p:pic>
        <p:nvPicPr>
          <p:cNvPr id="7" name="Picture 6">
            <a:extLst>
              <a:ext uri="{FF2B5EF4-FFF2-40B4-BE49-F238E27FC236}">
                <a16:creationId xmlns:a16="http://schemas.microsoft.com/office/drawing/2014/main" id="{99B8FFF2-6AA1-3339-BEEC-E97878AD25B4}"/>
              </a:ext>
            </a:extLst>
          </p:cNvPr>
          <p:cNvPicPr>
            <a:picLocks noChangeAspect="1"/>
          </p:cNvPicPr>
          <p:nvPr/>
        </p:nvPicPr>
        <p:blipFill>
          <a:blip r:embed="rId3"/>
          <a:stretch>
            <a:fillRect/>
          </a:stretch>
        </p:blipFill>
        <p:spPr>
          <a:xfrm>
            <a:off x="4724400" y="1423535"/>
            <a:ext cx="3048000" cy="1115330"/>
          </a:xfrm>
          <a:prstGeom prst="rect">
            <a:avLst/>
          </a:prstGeom>
        </p:spPr>
      </p:pic>
      <p:pic>
        <p:nvPicPr>
          <p:cNvPr id="9" name="Picture 8">
            <a:extLst>
              <a:ext uri="{FF2B5EF4-FFF2-40B4-BE49-F238E27FC236}">
                <a16:creationId xmlns:a16="http://schemas.microsoft.com/office/drawing/2014/main" id="{0E36D2B5-E4B6-8050-7BD3-BFB7A6D072E2}"/>
              </a:ext>
            </a:extLst>
          </p:cNvPr>
          <p:cNvPicPr>
            <a:picLocks noChangeAspect="1"/>
          </p:cNvPicPr>
          <p:nvPr/>
        </p:nvPicPr>
        <p:blipFill>
          <a:blip r:embed="rId4"/>
          <a:stretch>
            <a:fillRect/>
          </a:stretch>
        </p:blipFill>
        <p:spPr>
          <a:xfrm>
            <a:off x="4781194" y="2667837"/>
            <a:ext cx="3707462" cy="1039995"/>
          </a:xfrm>
          <a:prstGeom prst="rect">
            <a:avLst/>
          </a:prstGeom>
        </p:spPr>
      </p:pic>
      <p:pic>
        <p:nvPicPr>
          <p:cNvPr id="11" name="Picture 10">
            <a:extLst>
              <a:ext uri="{FF2B5EF4-FFF2-40B4-BE49-F238E27FC236}">
                <a16:creationId xmlns:a16="http://schemas.microsoft.com/office/drawing/2014/main" id="{5E5D2C3C-CFE8-1543-3760-4B0AE49FAD4E}"/>
              </a:ext>
            </a:extLst>
          </p:cNvPr>
          <p:cNvPicPr>
            <a:picLocks noChangeAspect="1"/>
          </p:cNvPicPr>
          <p:nvPr/>
        </p:nvPicPr>
        <p:blipFill>
          <a:blip r:embed="rId5"/>
          <a:stretch>
            <a:fillRect/>
          </a:stretch>
        </p:blipFill>
        <p:spPr>
          <a:xfrm>
            <a:off x="4191000" y="4442176"/>
            <a:ext cx="4737503" cy="1331706"/>
          </a:xfrm>
          <a:prstGeom prst="rect">
            <a:avLst/>
          </a:prstGeom>
        </p:spPr>
      </p:pic>
    </p:spTree>
    <p:extLst>
      <p:ext uri="{BB962C8B-B14F-4D97-AF65-F5344CB8AC3E}">
        <p14:creationId xmlns:p14="http://schemas.microsoft.com/office/powerpoint/2010/main" val="772422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pic>
        <p:nvPicPr>
          <p:cNvPr id="4" name="Picture 3" descr="Graphical user interface, table&#10;&#10;Description automatically generated">
            <a:extLst>
              <a:ext uri="{FF2B5EF4-FFF2-40B4-BE49-F238E27FC236}">
                <a16:creationId xmlns:a16="http://schemas.microsoft.com/office/drawing/2014/main" id="{709D3C7D-2210-F38D-66D3-FBC8DD0303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01" y="1371600"/>
            <a:ext cx="6092158" cy="4377898"/>
          </a:xfrm>
          <a:prstGeom prst="rect">
            <a:avLst/>
          </a:prstGeom>
        </p:spPr>
      </p:pic>
      <p:sp>
        <p:nvSpPr>
          <p:cNvPr id="6" name="TextBox 5">
            <a:extLst>
              <a:ext uri="{FF2B5EF4-FFF2-40B4-BE49-F238E27FC236}">
                <a16:creationId xmlns:a16="http://schemas.microsoft.com/office/drawing/2014/main" id="{1E7F8CED-71F5-DC9F-5C92-FEE336A6F8D2}"/>
              </a:ext>
            </a:extLst>
          </p:cNvPr>
          <p:cNvSpPr txBox="1"/>
          <p:nvPr/>
        </p:nvSpPr>
        <p:spPr>
          <a:xfrm>
            <a:off x="7213654" y="5715000"/>
            <a:ext cx="1880900" cy="276999"/>
          </a:xfrm>
          <a:prstGeom prst="rect">
            <a:avLst/>
          </a:prstGeom>
          <a:noFill/>
        </p:spPr>
        <p:txBody>
          <a:bodyPr wrap="none" rtlCol="0">
            <a:spAutoFit/>
          </a:bodyPr>
          <a:lstStyle/>
          <a:p>
            <a:r>
              <a:rPr lang="en-US" sz="1200" b="1" dirty="0"/>
              <a:t>www.adexchanger.com</a:t>
            </a:r>
          </a:p>
        </p:txBody>
      </p:sp>
      <p:pic>
        <p:nvPicPr>
          <p:cNvPr id="9" name="Picture 8" descr="Graphical user interface, text&#10;&#10;Description automatically generated">
            <a:extLst>
              <a:ext uri="{FF2B5EF4-FFF2-40B4-BE49-F238E27FC236}">
                <a16:creationId xmlns:a16="http://schemas.microsoft.com/office/drawing/2014/main" id="{FDA5D8C0-762C-C656-BA9E-711FF9948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804" y="1237719"/>
            <a:ext cx="2952750" cy="1552575"/>
          </a:xfrm>
          <a:prstGeom prst="rect">
            <a:avLst/>
          </a:prstGeom>
        </p:spPr>
      </p:pic>
    </p:spTree>
    <p:extLst>
      <p:ext uri="{BB962C8B-B14F-4D97-AF65-F5344CB8AC3E}">
        <p14:creationId xmlns:p14="http://schemas.microsoft.com/office/powerpoint/2010/main" val="2301404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pic>
        <p:nvPicPr>
          <p:cNvPr id="3" name="Picture 2" descr="Chart, bar chart&#10;&#10;Description automatically generated">
            <a:extLst>
              <a:ext uri="{FF2B5EF4-FFF2-40B4-BE49-F238E27FC236}">
                <a16:creationId xmlns:a16="http://schemas.microsoft.com/office/drawing/2014/main" id="{0775CB03-810E-928A-ED6F-06704F844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1524000"/>
            <a:ext cx="8915400" cy="4651155"/>
          </a:xfrm>
          <a:prstGeom prst="rect">
            <a:avLst/>
          </a:prstGeom>
        </p:spPr>
      </p:pic>
    </p:spTree>
    <p:extLst>
      <p:ext uri="{BB962C8B-B14F-4D97-AF65-F5344CB8AC3E}">
        <p14:creationId xmlns:p14="http://schemas.microsoft.com/office/powerpoint/2010/main" val="768194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pic>
        <p:nvPicPr>
          <p:cNvPr id="10" name="Picture 9" descr="Graphical user interface, application&#10;&#10;Description automatically generated">
            <a:extLst>
              <a:ext uri="{FF2B5EF4-FFF2-40B4-BE49-F238E27FC236}">
                <a16:creationId xmlns:a16="http://schemas.microsoft.com/office/drawing/2014/main" id="{19FCA078-4B06-48E1-BF26-C5F5D7116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25" y="1981200"/>
            <a:ext cx="8742749" cy="2614083"/>
          </a:xfrm>
          <a:prstGeom prst="rect">
            <a:avLst/>
          </a:prstGeom>
        </p:spPr>
      </p:pic>
      <p:sp>
        <p:nvSpPr>
          <p:cNvPr id="12" name="Rectangle 11">
            <a:extLst>
              <a:ext uri="{FF2B5EF4-FFF2-40B4-BE49-F238E27FC236}">
                <a16:creationId xmlns:a16="http://schemas.microsoft.com/office/drawing/2014/main" id="{2F2E123F-AB05-428B-9783-7A196E19A5AE}"/>
              </a:ext>
            </a:extLst>
          </p:cNvPr>
          <p:cNvSpPr/>
          <p:nvPr/>
        </p:nvSpPr>
        <p:spPr bwMode="auto">
          <a:xfrm>
            <a:off x="4381500" y="2209801"/>
            <a:ext cx="4561874" cy="27432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8" charset="-128"/>
            </a:endParaRPr>
          </a:p>
        </p:txBody>
      </p:sp>
    </p:spTree>
    <p:extLst>
      <p:ext uri="{BB962C8B-B14F-4D97-AF65-F5344CB8AC3E}">
        <p14:creationId xmlns:p14="http://schemas.microsoft.com/office/powerpoint/2010/main" val="2106284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pic>
        <p:nvPicPr>
          <p:cNvPr id="10" name="Picture 9" descr="Graphical user interface, application&#10;&#10;Description automatically generated">
            <a:extLst>
              <a:ext uri="{FF2B5EF4-FFF2-40B4-BE49-F238E27FC236}">
                <a16:creationId xmlns:a16="http://schemas.microsoft.com/office/drawing/2014/main" id="{19FCA078-4B06-48E1-BF26-C5F5D7116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25" y="1981200"/>
            <a:ext cx="8742749" cy="2614083"/>
          </a:xfrm>
          <a:prstGeom prst="rect">
            <a:avLst/>
          </a:prstGeom>
        </p:spPr>
      </p:pic>
      <p:pic>
        <p:nvPicPr>
          <p:cNvPr id="4" name="Picture 3">
            <a:extLst>
              <a:ext uri="{FF2B5EF4-FFF2-40B4-BE49-F238E27FC236}">
                <a16:creationId xmlns:a16="http://schemas.microsoft.com/office/drawing/2014/main" id="{EEE2F5AA-1EFE-46C8-8E4E-4D31CEF64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175" y="4595283"/>
            <a:ext cx="2743199" cy="243640"/>
          </a:xfrm>
          <a:prstGeom prst="rect">
            <a:avLst/>
          </a:prstGeom>
        </p:spPr>
      </p:pic>
    </p:spTree>
    <p:extLst>
      <p:ext uri="{BB962C8B-B14F-4D97-AF65-F5344CB8AC3E}">
        <p14:creationId xmlns:p14="http://schemas.microsoft.com/office/powerpoint/2010/main" val="2668813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pic>
        <p:nvPicPr>
          <p:cNvPr id="15" name="Picture 14" descr="Graphical user interface, website&#10;&#10;Description automatically generated">
            <a:extLst>
              <a:ext uri="{FF2B5EF4-FFF2-40B4-BE49-F238E27FC236}">
                <a16:creationId xmlns:a16="http://schemas.microsoft.com/office/drawing/2014/main" id="{DB6800CC-9E1C-F694-32AD-E3EE1DEB6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835150"/>
            <a:ext cx="5715491" cy="3187700"/>
          </a:xfrm>
          <a:prstGeom prst="rect">
            <a:avLst/>
          </a:prstGeom>
        </p:spPr>
      </p:pic>
      <p:sp>
        <p:nvSpPr>
          <p:cNvPr id="18" name="TextBox 17">
            <a:extLst>
              <a:ext uri="{FF2B5EF4-FFF2-40B4-BE49-F238E27FC236}">
                <a16:creationId xmlns:a16="http://schemas.microsoft.com/office/drawing/2014/main" id="{035C1AF8-C72A-D68A-1320-6829F000E02B}"/>
              </a:ext>
            </a:extLst>
          </p:cNvPr>
          <p:cNvSpPr txBox="1"/>
          <p:nvPr/>
        </p:nvSpPr>
        <p:spPr>
          <a:xfrm>
            <a:off x="5221868" y="5022850"/>
            <a:ext cx="2345514" cy="276999"/>
          </a:xfrm>
          <a:prstGeom prst="rect">
            <a:avLst/>
          </a:prstGeom>
          <a:noFill/>
        </p:spPr>
        <p:txBody>
          <a:bodyPr wrap="none" rtlCol="0">
            <a:spAutoFit/>
          </a:bodyPr>
          <a:lstStyle/>
          <a:p>
            <a:r>
              <a:rPr lang="en-US" sz="1200" b="1" dirty="0"/>
              <a:t>12/16/2021 air date, Fox News</a:t>
            </a:r>
          </a:p>
        </p:txBody>
      </p:sp>
    </p:spTree>
    <p:extLst>
      <p:ext uri="{BB962C8B-B14F-4D97-AF65-F5344CB8AC3E}">
        <p14:creationId xmlns:p14="http://schemas.microsoft.com/office/powerpoint/2010/main" val="1499103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pic>
        <p:nvPicPr>
          <p:cNvPr id="4" name="Picture 3">
            <a:extLst>
              <a:ext uri="{FF2B5EF4-FFF2-40B4-BE49-F238E27FC236}">
                <a16:creationId xmlns:a16="http://schemas.microsoft.com/office/drawing/2014/main" id="{079D3F64-C220-0AC2-6C02-D340E64A0C45}"/>
              </a:ext>
            </a:extLst>
          </p:cNvPr>
          <p:cNvPicPr>
            <a:picLocks noChangeAspect="1"/>
          </p:cNvPicPr>
          <p:nvPr/>
        </p:nvPicPr>
        <p:blipFill>
          <a:blip r:embed="rId2"/>
          <a:stretch>
            <a:fillRect/>
          </a:stretch>
        </p:blipFill>
        <p:spPr>
          <a:xfrm>
            <a:off x="4495799" y="2203183"/>
            <a:ext cx="4572000" cy="2130487"/>
          </a:xfrm>
          <a:prstGeom prst="rect">
            <a:avLst/>
          </a:prstGeom>
        </p:spPr>
      </p:pic>
      <p:pic>
        <p:nvPicPr>
          <p:cNvPr id="7" name="Picture 6">
            <a:extLst>
              <a:ext uri="{FF2B5EF4-FFF2-40B4-BE49-F238E27FC236}">
                <a16:creationId xmlns:a16="http://schemas.microsoft.com/office/drawing/2014/main" id="{A2069AD1-13E1-E2CA-6F75-8E10D027C46E}"/>
              </a:ext>
            </a:extLst>
          </p:cNvPr>
          <p:cNvPicPr>
            <a:picLocks noChangeAspect="1"/>
          </p:cNvPicPr>
          <p:nvPr/>
        </p:nvPicPr>
        <p:blipFill>
          <a:blip r:embed="rId3"/>
          <a:stretch>
            <a:fillRect/>
          </a:stretch>
        </p:blipFill>
        <p:spPr>
          <a:xfrm>
            <a:off x="0" y="2209800"/>
            <a:ext cx="4572003" cy="2130488"/>
          </a:xfrm>
          <a:prstGeom prst="rect">
            <a:avLst/>
          </a:prstGeom>
        </p:spPr>
      </p:pic>
      <p:sp>
        <p:nvSpPr>
          <p:cNvPr id="9" name="TextBox 8">
            <a:extLst>
              <a:ext uri="{FF2B5EF4-FFF2-40B4-BE49-F238E27FC236}">
                <a16:creationId xmlns:a16="http://schemas.microsoft.com/office/drawing/2014/main" id="{6BB82A62-FAAE-50A7-0C5A-2B0479E923DB}"/>
              </a:ext>
            </a:extLst>
          </p:cNvPr>
          <p:cNvSpPr txBox="1"/>
          <p:nvPr/>
        </p:nvSpPr>
        <p:spPr>
          <a:xfrm>
            <a:off x="2895600" y="5543204"/>
            <a:ext cx="2443297" cy="461665"/>
          </a:xfrm>
          <a:prstGeom prst="rect">
            <a:avLst/>
          </a:prstGeom>
          <a:noFill/>
        </p:spPr>
        <p:txBody>
          <a:bodyPr wrap="none" rtlCol="0">
            <a:spAutoFit/>
          </a:bodyPr>
          <a:lstStyle/>
          <a:p>
            <a:pPr algn="ctr"/>
            <a:r>
              <a:rPr lang="en-US" sz="1200" b="1" dirty="0">
                <a:solidFill>
                  <a:srgbClr val="0631EA"/>
                </a:solidFill>
              </a:rPr>
              <a:t>U.S. Bureau of Labor Statistics</a:t>
            </a:r>
          </a:p>
          <a:p>
            <a:pPr algn="ctr"/>
            <a:r>
              <a:rPr lang="en-US" sz="1200" b="1" dirty="0">
                <a:solidFill>
                  <a:srgbClr val="0631EA"/>
                </a:solidFill>
              </a:rPr>
              <a:t>www.bls.gov</a:t>
            </a:r>
          </a:p>
        </p:txBody>
      </p:sp>
      <p:sp>
        <p:nvSpPr>
          <p:cNvPr id="12" name="TextBox 11">
            <a:extLst>
              <a:ext uri="{FF2B5EF4-FFF2-40B4-BE49-F238E27FC236}">
                <a16:creationId xmlns:a16="http://schemas.microsoft.com/office/drawing/2014/main" id="{E5DD55E3-5CE0-B1C7-5B99-651B4F9D9009}"/>
              </a:ext>
            </a:extLst>
          </p:cNvPr>
          <p:cNvSpPr txBox="1"/>
          <p:nvPr/>
        </p:nvSpPr>
        <p:spPr>
          <a:xfrm>
            <a:off x="1779349" y="1494413"/>
            <a:ext cx="5432899" cy="461665"/>
          </a:xfrm>
          <a:prstGeom prst="rect">
            <a:avLst/>
          </a:prstGeom>
          <a:noFill/>
        </p:spPr>
        <p:txBody>
          <a:bodyPr wrap="none" rtlCol="0">
            <a:spAutoFit/>
          </a:bodyPr>
          <a:lstStyle/>
          <a:p>
            <a:pPr algn="ctr"/>
            <a:r>
              <a:rPr lang="en-US" b="1" dirty="0">
                <a:solidFill>
                  <a:srgbClr val="0631EA"/>
                </a:solidFill>
              </a:rPr>
              <a:t>Male Labor Force Participation Rate</a:t>
            </a:r>
          </a:p>
        </p:txBody>
      </p:sp>
      <p:pic>
        <p:nvPicPr>
          <p:cNvPr id="13" name="Picture 12">
            <a:extLst>
              <a:ext uri="{FF2B5EF4-FFF2-40B4-BE49-F238E27FC236}">
                <a16:creationId xmlns:a16="http://schemas.microsoft.com/office/drawing/2014/main" id="{CB9BF072-F504-6E88-E403-B8BF4EFB2B0F}"/>
              </a:ext>
            </a:extLst>
          </p:cNvPr>
          <p:cNvPicPr>
            <a:picLocks noChangeAspect="1"/>
          </p:cNvPicPr>
          <p:nvPr/>
        </p:nvPicPr>
        <p:blipFill>
          <a:blip r:embed="rId4"/>
          <a:stretch>
            <a:fillRect/>
          </a:stretch>
        </p:blipFill>
        <p:spPr>
          <a:xfrm>
            <a:off x="76200" y="4808558"/>
            <a:ext cx="2895600" cy="1203283"/>
          </a:xfrm>
          <a:prstGeom prst="rect">
            <a:avLst/>
          </a:prstGeom>
        </p:spPr>
      </p:pic>
    </p:spTree>
    <p:extLst>
      <p:ext uri="{BB962C8B-B14F-4D97-AF65-F5344CB8AC3E}">
        <p14:creationId xmlns:p14="http://schemas.microsoft.com/office/powerpoint/2010/main" val="157556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pic>
        <p:nvPicPr>
          <p:cNvPr id="3" name="Picture 2" descr="Chart, bar chart&#10;&#10;Description automatically generated">
            <a:extLst>
              <a:ext uri="{FF2B5EF4-FFF2-40B4-BE49-F238E27FC236}">
                <a16:creationId xmlns:a16="http://schemas.microsoft.com/office/drawing/2014/main" id="{B1B21050-4911-4EA1-A32D-41CD9C1A7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996082"/>
            <a:ext cx="4012445" cy="2743200"/>
          </a:xfrm>
          <a:prstGeom prst="rect">
            <a:avLst/>
          </a:prstGeom>
        </p:spPr>
      </p:pic>
      <p:pic>
        <p:nvPicPr>
          <p:cNvPr id="4" name="Picture 3">
            <a:extLst>
              <a:ext uri="{FF2B5EF4-FFF2-40B4-BE49-F238E27FC236}">
                <a16:creationId xmlns:a16="http://schemas.microsoft.com/office/drawing/2014/main" id="{ECBB6F80-7532-AE0B-AF57-AAC0228CFB6A}"/>
              </a:ext>
            </a:extLst>
          </p:cNvPr>
          <p:cNvPicPr>
            <a:picLocks noChangeAspect="1"/>
          </p:cNvPicPr>
          <p:nvPr/>
        </p:nvPicPr>
        <p:blipFill>
          <a:blip r:embed="rId3"/>
          <a:stretch>
            <a:fillRect/>
          </a:stretch>
        </p:blipFill>
        <p:spPr>
          <a:xfrm>
            <a:off x="4724400" y="1937361"/>
            <a:ext cx="4014978" cy="2792777"/>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F15A02CD-7F3F-6239-43B9-2DD3789F61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623" y="2362200"/>
            <a:ext cx="585978" cy="544712"/>
          </a:xfrm>
          <a:prstGeom prst="rect">
            <a:avLst/>
          </a:prstGeom>
        </p:spPr>
      </p:pic>
    </p:spTree>
    <p:extLst>
      <p:ext uri="{BB962C8B-B14F-4D97-AF65-F5344CB8AC3E}">
        <p14:creationId xmlns:p14="http://schemas.microsoft.com/office/powerpoint/2010/main" val="294652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Topics</a:t>
            </a:r>
          </a:p>
        </p:txBody>
      </p:sp>
      <p:sp>
        <p:nvSpPr>
          <p:cNvPr id="2" name="Content Placeholder 1">
            <a:extLst>
              <a:ext uri="{FF2B5EF4-FFF2-40B4-BE49-F238E27FC236}">
                <a16:creationId xmlns:a16="http://schemas.microsoft.com/office/drawing/2014/main" id="{34150302-73BC-4883-B6C9-C4F542B77276}"/>
              </a:ext>
            </a:extLst>
          </p:cNvPr>
          <p:cNvSpPr>
            <a:spLocks noGrp="1"/>
          </p:cNvSpPr>
          <p:nvPr>
            <p:ph idx="1"/>
          </p:nvPr>
        </p:nvSpPr>
        <p:spPr/>
        <p:txBody>
          <a:bodyPr/>
          <a:lstStyle/>
          <a:p>
            <a:r>
              <a:rPr lang="en-US" sz="1800" dirty="0"/>
              <a:t>Overview</a:t>
            </a:r>
          </a:p>
          <a:p>
            <a:pPr lvl="1"/>
            <a:r>
              <a:rPr lang="en-US" sz="1800" dirty="0"/>
              <a:t>AI</a:t>
            </a:r>
          </a:p>
          <a:p>
            <a:pPr lvl="1"/>
            <a:r>
              <a:rPr lang="en-US" sz="1800" dirty="0"/>
              <a:t>What is Business Analytics</a:t>
            </a:r>
          </a:p>
          <a:p>
            <a:pPr lvl="1"/>
            <a:r>
              <a:rPr lang="en-US" sz="1800" dirty="0"/>
              <a:t>Big Data</a:t>
            </a:r>
          </a:p>
          <a:p>
            <a:pPr lvl="1"/>
            <a:r>
              <a:rPr lang="en-US" sz="1800" dirty="0"/>
              <a:t>Platforms</a:t>
            </a:r>
          </a:p>
          <a:p>
            <a:pPr marL="457200" lvl="1" indent="0">
              <a:buNone/>
            </a:pPr>
            <a:endParaRPr lang="en-US" sz="1800" dirty="0"/>
          </a:p>
          <a:p>
            <a:r>
              <a:rPr lang="en-US" sz="1800" dirty="0"/>
              <a:t>Example Applications</a:t>
            </a:r>
          </a:p>
          <a:p>
            <a:pPr marL="0" indent="0">
              <a:buNone/>
            </a:pPr>
            <a:endParaRPr lang="en-US" sz="1800" dirty="0"/>
          </a:p>
          <a:p>
            <a:r>
              <a:rPr lang="en-US" sz="1800" dirty="0"/>
              <a:t>A Few Popular/Top BA Methodologies</a:t>
            </a:r>
            <a:endParaRPr lang="en-US" sz="1400" dirty="0"/>
          </a:p>
          <a:p>
            <a:pPr lvl="1"/>
            <a:r>
              <a:rPr lang="en-US" sz="1400" dirty="0"/>
              <a:t>Regression Analysis, Predict Amount</a:t>
            </a:r>
          </a:p>
          <a:p>
            <a:pPr lvl="1"/>
            <a:r>
              <a:rPr lang="en-US" sz="1400" dirty="0"/>
              <a:t>Trees, Predict Class (classifiers)</a:t>
            </a:r>
          </a:p>
          <a:p>
            <a:pPr lvl="1"/>
            <a:r>
              <a:rPr lang="en-US" sz="1400" dirty="0"/>
              <a:t>Monte Carlo Simulation, Predict Amounts (forecasting)</a:t>
            </a:r>
          </a:p>
          <a:p>
            <a:pPr lvl="1"/>
            <a:r>
              <a:rPr lang="en-US" sz="1400" dirty="0"/>
              <a:t>Cluster Analysis, Form Groups</a:t>
            </a:r>
          </a:p>
          <a:p>
            <a:pPr marL="457200" lvl="1" indent="0">
              <a:buNone/>
            </a:pPr>
            <a:endParaRPr lang="en-US" sz="1800" dirty="0"/>
          </a:p>
          <a:p>
            <a:r>
              <a:rPr lang="en-US" sz="2400" b="1" dirty="0">
                <a:solidFill>
                  <a:srgbClr val="7030A0"/>
                </a:solidFill>
              </a:rPr>
              <a:t>Quiz</a:t>
            </a:r>
          </a:p>
          <a:p>
            <a:pPr marL="0" indent="0">
              <a:buNone/>
            </a:pPr>
            <a:endParaRPr lang="en-US" sz="1800" dirty="0"/>
          </a:p>
          <a:p>
            <a:pPr marL="457200" lvl="1" indent="0">
              <a:buNone/>
            </a:pPr>
            <a:endParaRPr lang="en-US" sz="1800" dirty="0"/>
          </a:p>
        </p:txBody>
      </p:sp>
      <p:pic>
        <p:nvPicPr>
          <p:cNvPr id="5" name="Picture 4">
            <a:extLst>
              <a:ext uri="{FF2B5EF4-FFF2-40B4-BE49-F238E27FC236}">
                <a16:creationId xmlns:a16="http://schemas.microsoft.com/office/drawing/2014/main" id="{D2004A28-C9DE-4480-B1F5-C35519402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5181600"/>
            <a:ext cx="1712621" cy="664174"/>
          </a:xfrm>
          <a:prstGeom prst="rect">
            <a:avLst/>
          </a:prstGeom>
        </p:spPr>
      </p:pic>
      <p:pic>
        <p:nvPicPr>
          <p:cNvPr id="6" name="Picture 5">
            <a:extLst>
              <a:ext uri="{FF2B5EF4-FFF2-40B4-BE49-F238E27FC236}">
                <a16:creationId xmlns:a16="http://schemas.microsoft.com/office/drawing/2014/main" id="{EC082A8F-2A19-4D4F-93D6-D6D5F69B9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2667000"/>
            <a:ext cx="1144858" cy="609600"/>
          </a:xfrm>
          <a:prstGeom prst="rect">
            <a:avLst/>
          </a:prstGeom>
        </p:spPr>
      </p:pic>
      <p:pic>
        <p:nvPicPr>
          <p:cNvPr id="7" name="Picture 6">
            <a:extLst>
              <a:ext uri="{FF2B5EF4-FFF2-40B4-BE49-F238E27FC236}">
                <a16:creationId xmlns:a16="http://schemas.microsoft.com/office/drawing/2014/main" id="{7FE17B51-9ADD-486C-923C-5394AADCD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496" y="3838739"/>
            <a:ext cx="2479904" cy="461709"/>
          </a:xfrm>
          <a:prstGeom prst="rect">
            <a:avLst/>
          </a:prstGeom>
        </p:spPr>
      </p:pic>
      <p:pic>
        <p:nvPicPr>
          <p:cNvPr id="8" name="Picture 7">
            <a:extLst>
              <a:ext uri="{FF2B5EF4-FFF2-40B4-BE49-F238E27FC236}">
                <a16:creationId xmlns:a16="http://schemas.microsoft.com/office/drawing/2014/main" id="{DB7E8416-BD3E-40EC-81FA-E9B68DE20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2400" y="2514600"/>
            <a:ext cx="881481" cy="881481"/>
          </a:xfrm>
          <a:prstGeom prst="rect">
            <a:avLst/>
          </a:prstGeom>
        </p:spPr>
      </p:pic>
      <p:pic>
        <p:nvPicPr>
          <p:cNvPr id="10" name="Picture 9">
            <a:extLst>
              <a:ext uri="{FF2B5EF4-FFF2-40B4-BE49-F238E27FC236}">
                <a16:creationId xmlns:a16="http://schemas.microsoft.com/office/drawing/2014/main" id="{175D3CF6-5B66-4D2F-A14E-C0C716C8DB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4800600"/>
            <a:ext cx="1346200" cy="392507"/>
          </a:xfrm>
          <a:prstGeom prst="rect">
            <a:avLst/>
          </a:prstGeom>
        </p:spPr>
      </p:pic>
      <p:pic>
        <p:nvPicPr>
          <p:cNvPr id="11" name="Picture 10">
            <a:extLst>
              <a:ext uri="{FF2B5EF4-FFF2-40B4-BE49-F238E27FC236}">
                <a16:creationId xmlns:a16="http://schemas.microsoft.com/office/drawing/2014/main" id="{540D85A3-E1AC-428C-99D6-1E3734061C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6800" y="1828800"/>
            <a:ext cx="1290342" cy="509374"/>
          </a:xfrm>
          <a:prstGeom prst="rect">
            <a:avLst/>
          </a:prstGeom>
        </p:spPr>
      </p:pic>
      <p:pic>
        <p:nvPicPr>
          <p:cNvPr id="4" name="Picture 3" descr="A drawing of a face&#10;&#10;Description automatically generated">
            <a:extLst>
              <a:ext uri="{FF2B5EF4-FFF2-40B4-BE49-F238E27FC236}">
                <a16:creationId xmlns:a16="http://schemas.microsoft.com/office/drawing/2014/main" id="{3C3B5289-3924-4788-978C-3B020485143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24800" y="1828800"/>
            <a:ext cx="838200" cy="364847"/>
          </a:xfrm>
          <a:prstGeom prst="rect">
            <a:avLst/>
          </a:prstGeom>
        </p:spPr>
      </p:pic>
      <p:pic>
        <p:nvPicPr>
          <p:cNvPr id="13" name="Picture 12" descr="A picture containing clipart&#10;&#10;Description automatically generated">
            <a:extLst>
              <a:ext uri="{FF2B5EF4-FFF2-40B4-BE49-F238E27FC236}">
                <a16:creationId xmlns:a16="http://schemas.microsoft.com/office/drawing/2014/main" id="{06BA4216-F12D-46A8-A292-56ADF653A83A}"/>
              </a:ext>
            </a:extLst>
          </p:cNvPr>
          <p:cNvPicPr>
            <a:picLocks noChangeAspect="1"/>
          </p:cNvPicPr>
          <p:nvPr/>
        </p:nvPicPr>
        <p:blipFill>
          <a:blip r:embed="rId9"/>
          <a:stretch>
            <a:fillRect/>
          </a:stretch>
        </p:blipFill>
        <p:spPr>
          <a:xfrm>
            <a:off x="6629400" y="1447800"/>
            <a:ext cx="879475" cy="545687"/>
          </a:xfrm>
          <a:prstGeom prst="rect">
            <a:avLst/>
          </a:prstGeom>
        </p:spPr>
      </p:pic>
      <p:pic>
        <p:nvPicPr>
          <p:cNvPr id="12" name="Picture 11" descr="A picture containing sitting, toy, table, white&#10;&#10;Description automatically generated">
            <a:extLst>
              <a:ext uri="{FF2B5EF4-FFF2-40B4-BE49-F238E27FC236}">
                <a16:creationId xmlns:a16="http://schemas.microsoft.com/office/drawing/2014/main" id="{BDCB5C53-5954-93C7-D659-9ED5544BFB43}"/>
              </a:ext>
            </a:extLst>
          </p:cNvPr>
          <p:cNvPicPr>
            <a:picLocks noChangeAspect="1"/>
          </p:cNvPicPr>
          <p:nvPr/>
        </p:nvPicPr>
        <p:blipFill>
          <a:blip r:embed="rId10"/>
          <a:stretch>
            <a:fillRect/>
          </a:stretch>
        </p:blipFill>
        <p:spPr>
          <a:xfrm>
            <a:off x="177800" y="4004031"/>
            <a:ext cx="685800" cy="827049"/>
          </a:xfrm>
          <a:prstGeom prst="rect">
            <a:avLst/>
          </a:prstGeom>
        </p:spPr>
      </p:pic>
    </p:spTree>
    <p:extLst>
      <p:ext uri="{BB962C8B-B14F-4D97-AF65-F5344CB8AC3E}">
        <p14:creationId xmlns:p14="http://schemas.microsoft.com/office/powerpoint/2010/main" val="88628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000" dirty="0"/>
              <a:t>Some Popular Platforms for Business Analytics</a:t>
            </a:r>
          </a:p>
        </p:txBody>
      </p:sp>
      <p:sp>
        <p:nvSpPr>
          <p:cNvPr id="2" name="Rectangle: Rounded Corners 1">
            <a:extLst>
              <a:ext uri="{FF2B5EF4-FFF2-40B4-BE49-F238E27FC236}">
                <a16:creationId xmlns:a16="http://schemas.microsoft.com/office/drawing/2014/main" id="{67BC46DE-BE7D-4AB4-8F59-86AC91C847C3}"/>
              </a:ext>
            </a:extLst>
          </p:cNvPr>
          <p:cNvSpPr/>
          <p:nvPr/>
        </p:nvSpPr>
        <p:spPr bwMode="auto">
          <a:xfrm>
            <a:off x="719328" y="1258824"/>
            <a:ext cx="2362200" cy="914400"/>
          </a:xfrm>
          <a:prstGeom prst="roundRect">
            <a:avLst/>
          </a:prstGeom>
          <a:solidFill>
            <a:srgbClr val="2F63C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ＭＳ Ｐゴシック" pitchFamily="8" charset="-128"/>
              </a:rPr>
              <a:t>Descriptive and Diagnostic Analytics</a:t>
            </a:r>
          </a:p>
        </p:txBody>
      </p:sp>
      <p:sp>
        <p:nvSpPr>
          <p:cNvPr id="5" name="Rectangle: Rounded Corners 4">
            <a:extLst>
              <a:ext uri="{FF2B5EF4-FFF2-40B4-BE49-F238E27FC236}">
                <a16:creationId xmlns:a16="http://schemas.microsoft.com/office/drawing/2014/main" id="{35466110-ED31-481E-B40E-3800414A48F4}"/>
              </a:ext>
            </a:extLst>
          </p:cNvPr>
          <p:cNvSpPr/>
          <p:nvPr/>
        </p:nvSpPr>
        <p:spPr bwMode="auto">
          <a:xfrm>
            <a:off x="5105400" y="1258824"/>
            <a:ext cx="2362200" cy="914400"/>
          </a:xfrm>
          <a:prstGeom prst="roundRect">
            <a:avLst/>
          </a:prstGeom>
          <a:solidFill>
            <a:srgbClr val="2F63C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charset="0"/>
                <a:ea typeface="ＭＳ Ｐゴシック" pitchFamily="8" charset="-128"/>
              </a:rPr>
              <a:t>Predictive</a:t>
            </a:r>
            <a:r>
              <a:rPr kumimoji="0" lang="en-US" sz="1400" b="0" i="0" u="none" strike="noStrike" cap="none" normalizeH="0" baseline="0" dirty="0">
                <a:ln>
                  <a:noFill/>
                </a:ln>
                <a:solidFill>
                  <a:schemeClr val="bg1"/>
                </a:solidFill>
                <a:effectLst/>
                <a:latin typeface="Arial" charset="0"/>
                <a:ea typeface="ＭＳ Ｐゴシック" pitchFamily="8" charset="-128"/>
              </a:rPr>
              <a:t> and Prescriptive Analytics</a:t>
            </a:r>
          </a:p>
        </p:txBody>
      </p:sp>
      <p:pic>
        <p:nvPicPr>
          <p:cNvPr id="6" name="Picture 5" descr="A close up of a logo&#10;&#10;Description automatically generated">
            <a:extLst>
              <a:ext uri="{FF2B5EF4-FFF2-40B4-BE49-F238E27FC236}">
                <a16:creationId xmlns:a16="http://schemas.microsoft.com/office/drawing/2014/main" id="{286FFB7D-EC93-4607-8FA0-8A801AADCD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068" y="3631369"/>
            <a:ext cx="1598273" cy="774025"/>
          </a:xfrm>
          <a:prstGeom prst="rect">
            <a:avLst/>
          </a:prstGeom>
        </p:spPr>
      </p:pic>
      <p:pic>
        <p:nvPicPr>
          <p:cNvPr id="7" name="Picture 6" descr="A picture containing pan, table&#10;&#10;Description automatically generated">
            <a:extLst>
              <a:ext uri="{FF2B5EF4-FFF2-40B4-BE49-F238E27FC236}">
                <a16:creationId xmlns:a16="http://schemas.microsoft.com/office/drawing/2014/main" id="{BAB270C1-16A4-4FFA-BE7A-ED1A754919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185" y="2634779"/>
            <a:ext cx="1267968" cy="1267968"/>
          </a:xfrm>
          <a:prstGeom prst="rect">
            <a:avLst/>
          </a:prstGeom>
        </p:spPr>
      </p:pic>
      <p:pic>
        <p:nvPicPr>
          <p:cNvPr id="8" name="Picture 7">
            <a:extLst>
              <a:ext uri="{FF2B5EF4-FFF2-40B4-BE49-F238E27FC236}">
                <a16:creationId xmlns:a16="http://schemas.microsoft.com/office/drawing/2014/main" id="{C0C92457-F2B4-4D1C-AC4B-2CA9FABC6269}"/>
              </a:ext>
            </a:extLst>
          </p:cNvPr>
          <p:cNvPicPr>
            <a:picLocks noChangeAspect="1"/>
          </p:cNvPicPr>
          <p:nvPr/>
        </p:nvPicPr>
        <p:blipFill>
          <a:blip r:embed="rId4"/>
          <a:stretch>
            <a:fillRect/>
          </a:stretch>
        </p:blipFill>
        <p:spPr>
          <a:xfrm>
            <a:off x="4426041" y="4860352"/>
            <a:ext cx="1066800" cy="820954"/>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6D20BAD5-0F8B-4B89-9007-3FDCF02A9977}"/>
              </a:ext>
            </a:extLst>
          </p:cNvPr>
          <p:cNvPicPr>
            <a:picLocks noChangeAspect="1"/>
          </p:cNvPicPr>
          <p:nvPr/>
        </p:nvPicPr>
        <p:blipFill>
          <a:blip r:embed="rId5"/>
          <a:stretch>
            <a:fillRect/>
          </a:stretch>
        </p:blipFill>
        <p:spPr>
          <a:xfrm>
            <a:off x="5829288" y="4813628"/>
            <a:ext cx="1341120" cy="914401"/>
          </a:xfrm>
          <a:prstGeom prst="rect">
            <a:avLst/>
          </a:prstGeom>
        </p:spPr>
      </p:pic>
      <p:grpSp>
        <p:nvGrpSpPr>
          <p:cNvPr id="10" name="Group 9">
            <a:extLst>
              <a:ext uri="{FF2B5EF4-FFF2-40B4-BE49-F238E27FC236}">
                <a16:creationId xmlns:a16="http://schemas.microsoft.com/office/drawing/2014/main" id="{AA0A5F5E-BEF2-4EC8-A88C-718F5D03EF9A}"/>
              </a:ext>
            </a:extLst>
          </p:cNvPr>
          <p:cNvGrpSpPr/>
          <p:nvPr/>
        </p:nvGrpSpPr>
        <p:grpSpPr>
          <a:xfrm>
            <a:off x="6120726" y="2497488"/>
            <a:ext cx="2099363" cy="535887"/>
            <a:chOff x="723900" y="4038600"/>
            <a:chExt cx="2400300" cy="596175"/>
          </a:xfrm>
        </p:grpSpPr>
        <p:pic>
          <p:nvPicPr>
            <p:cNvPr id="11" name="Picture 10" descr="A picture containing drawing&#10;&#10;Description automatically generated">
              <a:extLst>
                <a:ext uri="{FF2B5EF4-FFF2-40B4-BE49-F238E27FC236}">
                  <a16:creationId xmlns:a16="http://schemas.microsoft.com/office/drawing/2014/main" id="{71A2238A-7193-4B52-BBE2-CAB04C5382E6}"/>
                </a:ext>
              </a:extLst>
            </p:cNvPr>
            <p:cNvPicPr>
              <a:picLocks noChangeAspect="1"/>
            </p:cNvPicPr>
            <p:nvPr/>
          </p:nvPicPr>
          <p:blipFill>
            <a:blip r:embed="rId6"/>
            <a:stretch>
              <a:fillRect/>
            </a:stretch>
          </p:blipFill>
          <p:spPr>
            <a:xfrm>
              <a:off x="723900" y="4038600"/>
              <a:ext cx="533400" cy="53340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A4E5223-0377-4EA3-81D3-D9887EAC25A8}"/>
                </a:ext>
              </a:extLst>
            </p:cNvPr>
            <p:cNvPicPr>
              <a:picLocks noChangeAspect="1"/>
            </p:cNvPicPr>
            <p:nvPr/>
          </p:nvPicPr>
          <p:blipFill>
            <a:blip r:embed="rId7"/>
            <a:stretch>
              <a:fillRect/>
            </a:stretch>
          </p:blipFill>
          <p:spPr>
            <a:xfrm>
              <a:off x="1447800" y="4114800"/>
              <a:ext cx="1676400" cy="519975"/>
            </a:xfrm>
            <a:prstGeom prst="rect">
              <a:avLst/>
            </a:prstGeom>
          </p:spPr>
        </p:pic>
      </p:grpSp>
      <p:pic>
        <p:nvPicPr>
          <p:cNvPr id="13" name="Picture 12" descr="A picture containing table&#10;&#10;Description automatically generated">
            <a:extLst>
              <a:ext uri="{FF2B5EF4-FFF2-40B4-BE49-F238E27FC236}">
                <a16:creationId xmlns:a16="http://schemas.microsoft.com/office/drawing/2014/main" id="{2A2737F2-A008-4320-BE89-59966B4F52F9}"/>
              </a:ext>
            </a:extLst>
          </p:cNvPr>
          <p:cNvPicPr>
            <a:picLocks noChangeAspect="1"/>
          </p:cNvPicPr>
          <p:nvPr/>
        </p:nvPicPr>
        <p:blipFill>
          <a:blip r:embed="rId8"/>
          <a:stretch>
            <a:fillRect/>
          </a:stretch>
        </p:blipFill>
        <p:spPr>
          <a:xfrm>
            <a:off x="1937016" y="4125900"/>
            <a:ext cx="1893662" cy="1066800"/>
          </a:xfrm>
          <a:prstGeom prst="rect">
            <a:avLst/>
          </a:prstGeom>
        </p:spPr>
      </p:pic>
      <p:grpSp>
        <p:nvGrpSpPr>
          <p:cNvPr id="15" name="Group 14">
            <a:extLst>
              <a:ext uri="{FF2B5EF4-FFF2-40B4-BE49-F238E27FC236}">
                <a16:creationId xmlns:a16="http://schemas.microsoft.com/office/drawing/2014/main" id="{E9AC2334-D7DA-4052-A418-1E081AD27B11}"/>
              </a:ext>
            </a:extLst>
          </p:cNvPr>
          <p:cNvGrpSpPr/>
          <p:nvPr/>
        </p:nvGrpSpPr>
        <p:grpSpPr>
          <a:xfrm>
            <a:off x="4223939" y="2362915"/>
            <a:ext cx="1300324" cy="1267968"/>
            <a:chOff x="530726" y="1323392"/>
            <a:chExt cx="1834147" cy="1651290"/>
          </a:xfrm>
        </p:grpSpPr>
        <p:pic>
          <p:nvPicPr>
            <p:cNvPr id="16" name="Picture 15">
              <a:extLst>
                <a:ext uri="{FF2B5EF4-FFF2-40B4-BE49-F238E27FC236}">
                  <a16:creationId xmlns:a16="http://schemas.microsoft.com/office/drawing/2014/main" id="{8BF9C173-C4CE-4BA0-8122-229CB3FA1D23}"/>
                </a:ext>
              </a:extLst>
            </p:cNvPr>
            <p:cNvPicPr>
              <a:picLocks noChangeAspect="1"/>
            </p:cNvPicPr>
            <p:nvPr/>
          </p:nvPicPr>
          <p:blipFill>
            <a:blip r:embed="rId9"/>
            <a:stretch>
              <a:fillRect/>
            </a:stretch>
          </p:blipFill>
          <p:spPr>
            <a:xfrm>
              <a:off x="609600" y="2057400"/>
              <a:ext cx="1212850" cy="917282"/>
            </a:xfrm>
            <a:prstGeom prst="rect">
              <a:avLst/>
            </a:prstGeom>
          </p:spPr>
        </p:pic>
        <p:pic>
          <p:nvPicPr>
            <p:cNvPr id="17" name="Picture 16">
              <a:extLst>
                <a:ext uri="{FF2B5EF4-FFF2-40B4-BE49-F238E27FC236}">
                  <a16:creationId xmlns:a16="http://schemas.microsoft.com/office/drawing/2014/main" id="{385EF3EA-B2B2-4384-A9BA-17040569EBD5}"/>
                </a:ext>
              </a:extLst>
            </p:cNvPr>
            <p:cNvPicPr>
              <a:picLocks noChangeAspect="1"/>
            </p:cNvPicPr>
            <p:nvPr/>
          </p:nvPicPr>
          <p:blipFill>
            <a:blip r:embed="rId10"/>
            <a:stretch>
              <a:fillRect/>
            </a:stretch>
          </p:blipFill>
          <p:spPr>
            <a:xfrm>
              <a:off x="530726" y="1323392"/>
              <a:ext cx="1834147" cy="533400"/>
            </a:xfrm>
            <a:prstGeom prst="rect">
              <a:avLst/>
            </a:prstGeom>
          </p:spPr>
        </p:pic>
      </p:grpSp>
      <p:pic>
        <p:nvPicPr>
          <p:cNvPr id="18" name="Picture 17" descr="Unknown.png">
            <a:extLst>
              <a:ext uri="{FF2B5EF4-FFF2-40B4-BE49-F238E27FC236}">
                <a16:creationId xmlns:a16="http://schemas.microsoft.com/office/drawing/2014/main" id="{0C18CDC7-C76D-4B0E-B5B5-BBABF3E51E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44267" y="2373030"/>
            <a:ext cx="650621" cy="650621"/>
          </a:xfrm>
          <a:prstGeom prst="rect">
            <a:avLst/>
          </a:prstGeom>
        </p:spPr>
      </p:pic>
      <p:grpSp>
        <p:nvGrpSpPr>
          <p:cNvPr id="19" name="Group 18">
            <a:extLst>
              <a:ext uri="{FF2B5EF4-FFF2-40B4-BE49-F238E27FC236}">
                <a16:creationId xmlns:a16="http://schemas.microsoft.com/office/drawing/2014/main" id="{7C78F84F-C9D5-4FF7-ACB4-0002DC02407B}"/>
              </a:ext>
            </a:extLst>
          </p:cNvPr>
          <p:cNvGrpSpPr/>
          <p:nvPr/>
        </p:nvGrpSpPr>
        <p:grpSpPr>
          <a:xfrm>
            <a:off x="7207934" y="3610727"/>
            <a:ext cx="1676400" cy="1874476"/>
            <a:chOff x="3352800" y="3916724"/>
            <a:chExt cx="1676400" cy="1874476"/>
          </a:xfrm>
        </p:grpSpPr>
        <p:pic>
          <p:nvPicPr>
            <p:cNvPr id="20" name="Picture 19">
              <a:extLst>
                <a:ext uri="{FF2B5EF4-FFF2-40B4-BE49-F238E27FC236}">
                  <a16:creationId xmlns:a16="http://schemas.microsoft.com/office/drawing/2014/main" id="{BF478E76-8424-4E74-8AC1-7D06C1044FB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33800" y="4876800"/>
              <a:ext cx="914400" cy="914400"/>
            </a:xfrm>
            <a:prstGeom prst="rect">
              <a:avLst/>
            </a:prstGeom>
          </p:spPr>
        </p:pic>
        <p:pic>
          <p:nvPicPr>
            <p:cNvPr id="21" name="Picture 20">
              <a:extLst>
                <a:ext uri="{FF2B5EF4-FFF2-40B4-BE49-F238E27FC236}">
                  <a16:creationId xmlns:a16="http://schemas.microsoft.com/office/drawing/2014/main" id="{E2132AAE-D25A-4431-BEDB-FDBE89B1DC69}"/>
                </a:ext>
              </a:extLst>
            </p:cNvPr>
            <p:cNvPicPr>
              <a:picLocks noChangeAspect="1"/>
            </p:cNvPicPr>
            <p:nvPr/>
          </p:nvPicPr>
          <p:blipFill>
            <a:blip r:embed="rId13"/>
            <a:stretch>
              <a:fillRect/>
            </a:stretch>
          </p:blipFill>
          <p:spPr>
            <a:xfrm>
              <a:off x="3352800" y="3916724"/>
              <a:ext cx="1676400" cy="748108"/>
            </a:xfrm>
            <a:prstGeom prst="rect">
              <a:avLst/>
            </a:prstGeom>
          </p:spPr>
        </p:pic>
      </p:grpSp>
      <p:pic>
        <p:nvPicPr>
          <p:cNvPr id="22" name="Graphic 21">
            <a:extLst>
              <a:ext uri="{FF2B5EF4-FFF2-40B4-BE49-F238E27FC236}">
                <a16:creationId xmlns:a16="http://schemas.microsoft.com/office/drawing/2014/main" id="{E3C74B4D-A6EB-4A74-A352-0FB0CC0B9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78452" y="3921822"/>
            <a:ext cx="1849662" cy="483572"/>
          </a:xfrm>
          <a:prstGeom prst="rect">
            <a:avLst/>
          </a:prstGeom>
        </p:spPr>
      </p:pic>
      <p:pic>
        <p:nvPicPr>
          <p:cNvPr id="23" name="Picture 22">
            <a:extLst>
              <a:ext uri="{FF2B5EF4-FFF2-40B4-BE49-F238E27FC236}">
                <a16:creationId xmlns:a16="http://schemas.microsoft.com/office/drawing/2014/main" id="{9FBBBE6B-19A9-47F4-9528-9AC027921948}"/>
              </a:ext>
            </a:extLst>
          </p:cNvPr>
          <p:cNvPicPr>
            <a:picLocks noChangeAspect="1"/>
          </p:cNvPicPr>
          <p:nvPr/>
        </p:nvPicPr>
        <p:blipFill>
          <a:blip r:embed="rId16"/>
          <a:stretch>
            <a:fillRect/>
          </a:stretch>
        </p:blipFill>
        <p:spPr>
          <a:xfrm>
            <a:off x="2319415" y="3216947"/>
            <a:ext cx="1300324" cy="303907"/>
          </a:xfrm>
          <a:prstGeom prst="rect">
            <a:avLst/>
          </a:prstGeom>
        </p:spPr>
      </p:pic>
      <p:pic>
        <p:nvPicPr>
          <p:cNvPr id="25" name="Picture 24" descr="A picture containing table&#10;&#10;Description automatically generated">
            <a:extLst>
              <a:ext uri="{FF2B5EF4-FFF2-40B4-BE49-F238E27FC236}">
                <a16:creationId xmlns:a16="http://schemas.microsoft.com/office/drawing/2014/main" id="{AC994980-A5DC-405A-B74F-1F1A4161F08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6214" y="4614506"/>
            <a:ext cx="1066800" cy="1066800"/>
          </a:xfrm>
          <a:prstGeom prst="rect">
            <a:avLst/>
          </a:prstGeom>
        </p:spPr>
      </p:pic>
    </p:spTree>
    <p:extLst>
      <p:ext uri="{BB962C8B-B14F-4D97-AF65-F5344CB8AC3E}">
        <p14:creationId xmlns:p14="http://schemas.microsoft.com/office/powerpoint/2010/main" val="3499712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FCBF027-FD27-4CCF-B6FB-AEF78475C2C5}"/>
              </a:ext>
            </a:extLst>
          </p:cNvPr>
          <p:cNvSpPr txBox="1"/>
          <p:nvPr/>
        </p:nvSpPr>
        <p:spPr>
          <a:xfrm>
            <a:off x="152400" y="3954215"/>
            <a:ext cx="5486400" cy="707886"/>
          </a:xfrm>
          <a:prstGeom prst="rect">
            <a:avLst/>
          </a:prstGeom>
          <a:noFill/>
        </p:spPr>
        <p:txBody>
          <a:bodyPr wrap="square" rtlCol="0">
            <a:spAutoFit/>
          </a:bodyPr>
          <a:lstStyle/>
          <a:p>
            <a:r>
              <a:rPr lang="en-US" sz="4000" b="1" dirty="0">
                <a:latin typeface="OCRATTRegular" pitchFamily="2" charset="0"/>
              </a:rPr>
              <a:t>Machine Learning</a:t>
            </a:r>
          </a:p>
        </p:txBody>
      </p:sp>
      <p:sp>
        <p:nvSpPr>
          <p:cNvPr id="9" name="Title 1">
            <a:extLst>
              <a:ext uri="{FF2B5EF4-FFF2-40B4-BE49-F238E27FC236}">
                <a16:creationId xmlns:a16="http://schemas.microsoft.com/office/drawing/2014/main" id="{868C581D-9ADE-4834-AE7E-16ED81E71EA4}"/>
              </a:ext>
            </a:extLst>
          </p:cNvPr>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Techniques of Business Analytics</a:t>
            </a:r>
          </a:p>
        </p:txBody>
      </p:sp>
      <p:sp>
        <p:nvSpPr>
          <p:cNvPr id="11" name="TextBox 10">
            <a:extLst>
              <a:ext uri="{FF2B5EF4-FFF2-40B4-BE49-F238E27FC236}">
                <a16:creationId xmlns:a16="http://schemas.microsoft.com/office/drawing/2014/main" id="{70C9E991-F6C1-434A-9868-BE260A6C5855}"/>
              </a:ext>
            </a:extLst>
          </p:cNvPr>
          <p:cNvSpPr txBox="1"/>
          <p:nvPr/>
        </p:nvSpPr>
        <p:spPr>
          <a:xfrm>
            <a:off x="103632" y="1349514"/>
            <a:ext cx="8305800" cy="1200329"/>
          </a:xfrm>
          <a:prstGeom prst="rect">
            <a:avLst/>
          </a:prstGeom>
          <a:noFill/>
        </p:spPr>
        <p:txBody>
          <a:bodyPr wrap="square" rtlCol="0">
            <a:spAutoFit/>
          </a:bodyPr>
          <a:lstStyle/>
          <a:p>
            <a:r>
              <a:rPr lang="en-US" sz="3600" b="1" dirty="0">
                <a:latin typeface="OCRATTRegular" pitchFamily="2" charset="0"/>
              </a:rPr>
              <a:t>Traditional Query Platforms and/or Programming</a:t>
            </a:r>
          </a:p>
        </p:txBody>
      </p:sp>
      <p:pic>
        <p:nvPicPr>
          <p:cNvPr id="3" name="Picture 2" descr="Graphical user interface, text, application&#10;&#10;Description automatically generated">
            <a:extLst>
              <a:ext uri="{FF2B5EF4-FFF2-40B4-BE49-F238E27FC236}">
                <a16:creationId xmlns:a16="http://schemas.microsoft.com/office/drawing/2014/main" id="{3F61898C-0749-4E54-915B-CC00FD27D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570" y="2201729"/>
            <a:ext cx="3805238" cy="1414055"/>
          </a:xfrm>
          <a:prstGeom prst="rect">
            <a:avLst/>
          </a:prstGeom>
        </p:spPr>
      </p:pic>
      <p:pic>
        <p:nvPicPr>
          <p:cNvPr id="13" name="Picture 12" descr="A picture containing sitting, toy, table, white&#10;&#10;Description automatically generated">
            <a:extLst>
              <a:ext uri="{FF2B5EF4-FFF2-40B4-BE49-F238E27FC236}">
                <a16:creationId xmlns:a16="http://schemas.microsoft.com/office/drawing/2014/main" id="{524E9194-7248-4D30-8DF8-434E056BCBD3}"/>
              </a:ext>
            </a:extLst>
          </p:cNvPr>
          <p:cNvPicPr>
            <a:picLocks noChangeAspect="1"/>
          </p:cNvPicPr>
          <p:nvPr/>
        </p:nvPicPr>
        <p:blipFill>
          <a:blip r:embed="rId3"/>
          <a:stretch>
            <a:fillRect/>
          </a:stretch>
        </p:blipFill>
        <p:spPr>
          <a:xfrm>
            <a:off x="5326570" y="3954215"/>
            <a:ext cx="1561978" cy="1883686"/>
          </a:xfrm>
          <a:prstGeom prst="rect">
            <a:avLst/>
          </a:prstGeom>
        </p:spPr>
      </p:pic>
    </p:spTree>
    <p:extLst>
      <p:ext uri="{BB962C8B-B14F-4D97-AF65-F5344CB8AC3E}">
        <p14:creationId xmlns:p14="http://schemas.microsoft.com/office/powerpoint/2010/main" val="1029882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Machine Learning</a:t>
            </a:r>
          </a:p>
        </p:txBody>
      </p:sp>
      <p:pic>
        <p:nvPicPr>
          <p:cNvPr id="5" name="Picture 4" descr="Diagram&#10;&#10;Description automatically generated">
            <a:extLst>
              <a:ext uri="{FF2B5EF4-FFF2-40B4-BE49-F238E27FC236}">
                <a16:creationId xmlns:a16="http://schemas.microsoft.com/office/drawing/2014/main" id="{96EBD35A-D13B-499A-867E-3A6E58616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1295400"/>
            <a:ext cx="7620000" cy="4491339"/>
          </a:xfrm>
          <a:prstGeom prst="rect">
            <a:avLst/>
          </a:prstGeom>
        </p:spPr>
      </p:pic>
      <p:sp>
        <p:nvSpPr>
          <p:cNvPr id="4" name="TextBox 3">
            <a:extLst>
              <a:ext uri="{FF2B5EF4-FFF2-40B4-BE49-F238E27FC236}">
                <a16:creationId xmlns:a16="http://schemas.microsoft.com/office/drawing/2014/main" id="{FC6B2954-76C4-459F-9314-BD6086D693C4}"/>
              </a:ext>
            </a:extLst>
          </p:cNvPr>
          <p:cNvSpPr txBox="1"/>
          <p:nvPr/>
        </p:nvSpPr>
        <p:spPr>
          <a:xfrm>
            <a:off x="5867400" y="5706446"/>
            <a:ext cx="3352800" cy="312985"/>
          </a:xfrm>
          <a:prstGeom prst="rect">
            <a:avLst/>
          </a:prstGeom>
          <a:noFill/>
        </p:spPr>
        <p:txBody>
          <a:bodyPr wrap="square" rtlCol="0">
            <a:spAutoFit/>
          </a:bodyPr>
          <a:lstStyle/>
          <a:p>
            <a:r>
              <a:rPr lang="en-US" sz="1400" b="1" dirty="0">
                <a:latin typeface="OCRATTRegular" pitchFamily="2" charset="0"/>
              </a:rPr>
              <a:t>Supervised Machine Learning</a:t>
            </a:r>
          </a:p>
        </p:txBody>
      </p:sp>
    </p:spTree>
    <p:extLst>
      <p:ext uri="{BB962C8B-B14F-4D97-AF65-F5344CB8AC3E}">
        <p14:creationId xmlns:p14="http://schemas.microsoft.com/office/powerpoint/2010/main" val="4200092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Machine Learning</a:t>
            </a:r>
          </a:p>
        </p:txBody>
      </p:sp>
      <p:pic>
        <p:nvPicPr>
          <p:cNvPr id="3" name="Picture 2" descr="A picture containing text&#10;&#10;Description automatically generated">
            <a:extLst>
              <a:ext uri="{FF2B5EF4-FFF2-40B4-BE49-F238E27FC236}">
                <a16:creationId xmlns:a16="http://schemas.microsoft.com/office/drawing/2014/main" id="{2E470387-9902-4C88-87DE-AD19B4ED2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0" y="1371600"/>
            <a:ext cx="4495800" cy="4495800"/>
          </a:xfrm>
          <a:prstGeom prst="rect">
            <a:avLst/>
          </a:prstGeom>
        </p:spPr>
      </p:pic>
      <p:sp>
        <p:nvSpPr>
          <p:cNvPr id="2" name="TextBox 1">
            <a:extLst>
              <a:ext uri="{FF2B5EF4-FFF2-40B4-BE49-F238E27FC236}">
                <a16:creationId xmlns:a16="http://schemas.microsoft.com/office/drawing/2014/main" id="{FFEFD736-DE6B-4194-90BD-1BB79E9692BE}"/>
              </a:ext>
            </a:extLst>
          </p:cNvPr>
          <p:cNvSpPr txBox="1"/>
          <p:nvPr/>
        </p:nvSpPr>
        <p:spPr>
          <a:xfrm>
            <a:off x="152400" y="2090172"/>
            <a:ext cx="2057400" cy="2677656"/>
          </a:xfrm>
          <a:prstGeom prst="rect">
            <a:avLst/>
          </a:prstGeom>
          <a:noFill/>
        </p:spPr>
        <p:txBody>
          <a:bodyPr wrap="square" rtlCol="0">
            <a:spAutoFit/>
          </a:bodyPr>
          <a:lstStyle/>
          <a:p>
            <a:r>
              <a:rPr lang="en-US" b="1" dirty="0"/>
              <a:t>Uses techniques and methods in AI and Machine Learning.</a:t>
            </a:r>
          </a:p>
        </p:txBody>
      </p:sp>
      <p:sp>
        <p:nvSpPr>
          <p:cNvPr id="5" name="TextBox 4">
            <a:extLst>
              <a:ext uri="{FF2B5EF4-FFF2-40B4-BE49-F238E27FC236}">
                <a16:creationId xmlns:a16="http://schemas.microsoft.com/office/drawing/2014/main" id="{B0A16CEC-2953-453F-9D66-05DD814F20F6}"/>
              </a:ext>
            </a:extLst>
          </p:cNvPr>
          <p:cNvSpPr txBox="1"/>
          <p:nvPr/>
        </p:nvSpPr>
        <p:spPr>
          <a:xfrm>
            <a:off x="6949440" y="2667000"/>
            <a:ext cx="2100072" cy="1200329"/>
          </a:xfrm>
          <a:prstGeom prst="rect">
            <a:avLst/>
          </a:prstGeom>
          <a:noFill/>
        </p:spPr>
        <p:txBody>
          <a:bodyPr wrap="square" rtlCol="0">
            <a:spAutoFit/>
          </a:bodyPr>
          <a:lstStyle/>
          <a:p>
            <a:r>
              <a:rPr lang="en-US" b="1" dirty="0"/>
              <a:t>Probability</a:t>
            </a:r>
          </a:p>
          <a:p>
            <a:r>
              <a:rPr lang="en-US" b="1" dirty="0"/>
              <a:t>Randomness</a:t>
            </a:r>
          </a:p>
          <a:p>
            <a:r>
              <a:rPr lang="en-US" b="1" dirty="0"/>
              <a:t>Uncertainty</a:t>
            </a:r>
          </a:p>
        </p:txBody>
      </p:sp>
    </p:spTree>
    <p:extLst>
      <p:ext uri="{BB962C8B-B14F-4D97-AF65-F5344CB8AC3E}">
        <p14:creationId xmlns:p14="http://schemas.microsoft.com/office/powerpoint/2010/main" val="3279825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a:t>
            </a:r>
          </a:p>
        </p:txBody>
      </p:sp>
      <p:pic>
        <p:nvPicPr>
          <p:cNvPr id="6" name="Picture 5">
            <a:extLst>
              <a:ext uri="{FF2B5EF4-FFF2-40B4-BE49-F238E27FC236}">
                <a16:creationId xmlns:a16="http://schemas.microsoft.com/office/drawing/2014/main" id="{3CC0ADE5-F262-48C6-8D90-114059C6F8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27" y="1219200"/>
            <a:ext cx="994724" cy="738813"/>
          </a:xfrm>
          <a:prstGeom prst="rect">
            <a:avLst/>
          </a:prstGeom>
        </p:spPr>
      </p:pic>
      <p:pic>
        <p:nvPicPr>
          <p:cNvPr id="19" name="Picture 18">
            <a:extLst>
              <a:ext uri="{FF2B5EF4-FFF2-40B4-BE49-F238E27FC236}">
                <a16:creationId xmlns:a16="http://schemas.microsoft.com/office/drawing/2014/main" id="{79F0B4E2-F3B4-43B0-AF44-9BF5417113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0" y="1956391"/>
            <a:ext cx="1447800" cy="1447800"/>
          </a:xfrm>
          <a:prstGeom prst="rect">
            <a:avLst/>
          </a:prstGeom>
        </p:spPr>
      </p:pic>
      <p:pic>
        <p:nvPicPr>
          <p:cNvPr id="20" name="Picture 19">
            <a:extLst>
              <a:ext uri="{FF2B5EF4-FFF2-40B4-BE49-F238E27FC236}">
                <a16:creationId xmlns:a16="http://schemas.microsoft.com/office/drawing/2014/main" id="{83AE88D2-8BB4-41DE-9CC2-B18666AD7A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400" y="3562498"/>
            <a:ext cx="1295400" cy="1295400"/>
          </a:xfrm>
          <a:prstGeom prst="rect">
            <a:avLst/>
          </a:prstGeom>
        </p:spPr>
      </p:pic>
      <p:pic>
        <p:nvPicPr>
          <p:cNvPr id="21" name="Picture 20">
            <a:extLst>
              <a:ext uri="{FF2B5EF4-FFF2-40B4-BE49-F238E27FC236}">
                <a16:creationId xmlns:a16="http://schemas.microsoft.com/office/drawing/2014/main" id="{EA596437-188D-4D09-A6AA-4D518B3DAD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5600" y="1676400"/>
            <a:ext cx="1854200" cy="1854200"/>
          </a:xfrm>
          <a:prstGeom prst="rect">
            <a:avLst/>
          </a:prstGeom>
        </p:spPr>
      </p:pic>
      <p:sp>
        <p:nvSpPr>
          <p:cNvPr id="22" name="TextBox 21">
            <a:extLst>
              <a:ext uri="{FF2B5EF4-FFF2-40B4-BE49-F238E27FC236}">
                <a16:creationId xmlns:a16="http://schemas.microsoft.com/office/drawing/2014/main" id="{26D630D9-37A1-4EE0-8ECA-9E80863C2965}"/>
              </a:ext>
            </a:extLst>
          </p:cNvPr>
          <p:cNvSpPr txBox="1"/>
          <p:nvPr/>
        </p:nvSpPr>
        <p:spPr>
          <a:xfrm>
            <a:off x="1092200" y="5185328"/>
            <a:ext cx="7467600" cy="307777"/>
          </a:xfrm>
          <a:prstGeom prst="rect">
            <a:avLst/>
          </a:prstGeom>
          <a:noFill/>
        </p:spPr>
        <p:txBody>
          <a:bodyPr wrap="square" rtlCol="0">
            <a:spAutoFit/>
          </a:bodyPr>
          <a:lstStyle/>
          <a:p>
            <a:r>
              <a:rPr lang="en-US" sz="1400" b="1" dirty="0">
                <a:latin typeface="Arial"/>
                <a:cs typeface="Arial"/>
              </a:rPr>
              <a:t>The process of transforming data into insight for making better decisions.  (INFORMS)</a:t>
            </a:r>
          </a:p>
        </p:txBody>
      </p:sp>
      <p:pic>
        <p:nvPicPr>
          <p:cNvPr id="23" name="Picture 22">
            <a:extLst>
              <a:ext uri="{FF2B5EF4-FFF2-40B4-BE49-F238E27FC236}">
                <a16:creationId xmlns:a16="http://schemas.microsoft.com/office/drawing/2014/main" id="{44C99DC0-66BE-4CCC-B6BC-A11BB5CBAA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0" y="5486400"/>
            <a:ext cx="2362200" cy="489976"/>
          </a:xfrm>
          <a:prstGeom prst="rect">
            <a:avLst/>
          </a:prstGeom>
        </p:spPr>
      </p:pic>
      <p:sp>
        <p:nvSpPr>
          <p:cNvPr id="2" name="TextBox 1">
            <a:extLst>
              <a:ext uri="{FF2B5EF4-FFF2-40B4-BE49-F238E27FC236}">
                <a16:creationId xmlns:a16="http://schemas.microsoft.com/office/drawing/2014/main" id="{415577C9-1194-4B1D-99A0-254DCF362161}"/>
              </a:ext>
            </a:extLst>
          </p:cNvPr>
          <p:cNvSpPr txBox="1"/>
          <p:nvPr/>
        </p:nvSpPr>
        <p:spPr>
          <a:xfrm>
            <a:off x="7388160" y="2514600"/>
            <a:ext cx="1731564" cy="553998"/>
          </a:xfrm>
          <a:prstGeom prst="rect">
            <a:avLst/>
          </a:prstGeom>
          <a:noFill/>
        </p:spPr>
        <p:txBody>
          <a:bodyPr wrap="none" rtlCol="0">
            <a:spAutoFit/>
          </a:bodyPr>
          <a:lstStyle/>
          <a:p>
            <a:r>
              <a:rPr lang="en-US" sz="1000" dirty="0"/>
              <a:t>Accessible Software</a:t>
            </a:r>
          </a:p>
          <a:p>
            <a:r>
              <a:rPr lang="en-US" sz="1000" dirty="0"/>
              <a:t>Powerful Computing Power</a:t>
            </a:r>
          </a:p>
          <a:p>
            <a:r>
              <a:rPr lang="en-US" sz="1000" dirty="0"/>
              <a:t>Data</a:t>
            </a:r>
          </a:p>
        </p:txBody>
      </p:sp>
    </p:spTree>
    <p:extLst>
      <p:ext uri="{BB962C8B-B14F-4D97-AF65-F5344CB8AC3E}">
        <p14:creationId xmlns:p14="http://schemas.microsoft.com/office/powerpoint/2010/main" val="1823167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The Fuel for Business Analytics</a:t>
            </a:r>
          </a:p>
        </p:txBody>
      </p:sp>
      <p:pic>
        <p:nvPicPr>
          <p:cNvPr id="8" name="Picture 7" descr="A picture containing outdoor&#10;&#10;Description automatically generated">
            <a:extLst>
              <a:ext uri="{FF2B5EF4-FFF2-40B4-BE49-F238E27FC236}">
                <a16:creationId xmlns:a16="http://schemas.microsoft.com/office/drawing/2014/main" id="{EA9A29B2-F031-449B-8DF5-62863511D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416" y="1447799"/>
            <a:ext cx="5680418" cy="3858397"/>
          </a:xfrm>
          <a:prstGeom prst="rect">
            <a:avLst/>
          </a:prstGeom>
        </p:spPr>
      </p:pic>
      <p:pic>
        <p:nvPicPr>
          <p:cNvPr id="4" name="Picture 3" descr="Diagram&#10;&#10;Description automatically generated">
            <a:extLst>
              <a:ext uri="{FF2B5EF4-FFF2-40B4-BE49-F238E27FC236}">
                <a16:creationId xmlns:a16="http://schemas.microsoft.com/office/drawing/2014/main" id="{6D97D74E-BCEB-4251-BE8C-15F596BAE0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7834" y="5029200"/>
            <a:ext cx="1648876" cy="942215"/>
          </a:xfrm>
          <a:prstGeom prst="rect">
            <a:avLst/>
          </a:prstGeom>
        </p:spPr>
      </p:pic>
      <p:sp>
        <p:nvSpPr>
          <p:cNvPr id="5" name="Rectangle 4">
            <a:extLst>
              <a:ext uri="{FF2B5EF4-FFF2-40B4-BE49-F238E27FC236}">
                <a16:creationId xmlns:a16="http://schemas.microsoft.com/office/drawing/2014/main" id="{8C635F56-7DB5-F9C3-2DEB-2E3BD3393489}"/>
              </a:ext>
            </a:extLst>
          </p:cNvPr>
          <p:cNvSpPr/>
          <p:nvPr/>
        </p:nvSpPr>
        <p:spPr>
          <a:xfrm>
            <a:off x="118540" y="5029200"/>
            <a:ext cx="1197700"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7030A0"/>
                </a:solidFill>
                <a:effectLst>
                  <a:outerShdw dist="38100" dir="2700000" algn="tl" rotWithShape="0">
                    <a:schemeClr val="accent2"/>
                  </a:outerShdw>
                </a:effectLst>
              </a:rPr>
              <a:t>V’s</a:t>
            </a:r>
          </a:p>
        </p:txBody>
      </p:sp>
    </p:spTree>
    <p:extLst>
      <p:ext uri="{BB962C8B-B14F-4D97-AF65-F5344CB8AC3E}">
        <p14:creationId xmlns:p14="http://schemas.microsoft.com/office/powerpoint/2010/main" val="1880005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Process Guiding Framework</a:t>
            </a:r>
          </a:p>
        </p:txBody>
      </p:sp>
      <p:pic>
        <p:nvPicPr>
          <p:cNvPr id="50" name="Picture 49">
            <a:extLst>
              <a:ext uri="{FF2B5EF4-FFF2-40B4-BE49-F238E27FC236}">
                <a16:creationId xmlns:a16="http://schemas.microsoft.com/office/drawing/2014/main" id="{F5A37F7B-6559-4949-823B-B757B8079A2D}"/>
              </a:ext>
            </a:extLst>
          </p:cNvPr>
          <p:cNvPicPr>
            <a:picLocks noChangeAspect="1"/>
          </p:cNvPicPr>
          <p:nvPr/>
        </p:nvPicPr>
        <p:blipFill>
          <a:blip r:embed="rId2"/>
          <a:stretch>
            <a:fillRect/>
          </a:stretch>
        </p:blipFill>
        <p:spPr>
          <a:xfrm>
            <a:off x="2209800" y="1371600"/>
            <a:ext cx="4144560" cy="4152899"/>
          </a:xfrm>
          <a:prstGeom prst="rect">
            <a:avLst/>
          </a:prstGeom>
        </p:spPr>
      </p:pic>
      <p:sp>
        <p:nvSpPr>
          <p:cNvPr id="51" name="TextBox 50">
            <a:extLst>
              <a:ext uri="{FF2B5EF4-FFF2-40B4-BE49-F238E27FC236}">
                <a16:creationId xmlns:a16="http://schemas.microsoft.com/office/drawing/2014/main" id="{D8EE5B3B-347A-4749-893E-72A81A72298D}"/>
              </a:ext>
            </a:extLst>
          </p:cNvPr>
          <p:cNvSpPr txBox="1"/>
          <p:nvPr/>
        </p:nvSpPr>
        <p:spPr>
          <a:xfrm>
            <a:off x="3775223" y="5715000"/>
            <a:ext cx="5368777" cy="307777"/>
          </a:xfrm>
          <a:prstGeom prst="rect">
            <a:avLst/>
          </a:prstGeom>
          <a:noFill/>
        </p:spPr>
        <p:txBody>
          <a:bodyPr wrap="none" rtlCol="0">
            <a:spAutoFit/>
          </a:bodyPr>
          <a:lstStyle/>
          <a:p>
            <a:r>
              <a:rPr lang="en-US" sz="1400" b="1" dirty="0"/>
              <a:t>CRISP-DM, Cross-Industry Standard Process for Data Mining</a:t>
            </a:r>
          </a:p>
        </p:txBody>
      </p:sp>
    </p:spTree>
    <p:extLst>
      <p:ext uri="{BB962C8B-B14F-4D97-AF65-F5344CB8AC3E}">
        <p14:creationId xmlns:p14="http://schemas.microsoft.com/office/powerpoint/2010/main" val="2362250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930CEB-5E7F-C4DC-DEC6-933DCEFD5DC6}"/>
              </a:ext>
            </a:extLst>
          </p:cNvPr>
          <p:cNvSpPr>
            <a:spLocks noGrp="1"/>
          </p:cNvSpPr>
          <p:nvPr>
            <p:ph type="title"/>
          </p:nvPr>
        </p:nvSpPr>
        <p:spPr>
          <a:xfrm>
            <a:off x="609600" y="0"/>
            <a:ext cx="7772400" cy="1143000"/>
          </a:xfrm>
        </p:spPr>
        <p:txBody>
          <a:bodyPr/>
          <a:lstStyle/>
          <a:p>
            <a:r>
              <a:rPr lang="en-US" dirty="0"/>
              <a:t>Example Applications</a:t>
            </a:r>
          </a:p>
        </p:txBody>
      </p:sp>
      <p:pic>
        <p:nvPicPr>
          <p:cNvPr id="5" name="Picture 4" descr="A close up of a newspaper&#10;&#10;Description automatically generated">
            <a:extLst>
              <a:ext uri="{FF2B5EF4-FFF2-40B4-BE49-F238E27FC236}">
                <a16:creationId xmlns:a16="http://schemas.microsoft.com/office/drawing/2014/main" id="{E953421A-4EE6-49BE-B914-BD9CBD062D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95400"/>
            <a:ext cx="4727293" cy="4826404"/>
          </a:xfrm>
          <a:prstGeom prst="rect">
            <a:avLst/>
          </a:prstGeom>
        </p:spPr>
      </p:pic>
      <p:pic>
        <p:nvPicPr>
          <p:cNvPr id="7" name="Picture 2">
            <a:extLst>
              <a:ext uri="{FF2B5EF4-FFF2-40B4-BE49-F238E27FC236}">
                <a16:creationId xmlns:a16="http://schemas.microsoft.com/office/drawing/2014/main" id="{16968518-C68E-4055-8961-CEEB6176A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098" y="2344000"/>
            <a:ext cx="4090502" cy="2729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95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D42D6AF6-AEFE-47B6-8960-170284A35ABF}"/>
              </a:ext>
            </a:extLst>
          </p:cNvPr>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b="1" dirty="0">
                <a:cs typeface="Arial" pitchFamily="34" charset="0"/>
              </a:rPr>
              <a:t>Value of Data</a:t>
            </a:r>
          </a:p>
        </p:txBody>
      </p:sp>
      <p:pic>
        <p:nvPicPr>
          <p:cNvPr id="35" name="Picture 34" descr="Graphical user interface&#10;&#10;Description automatically generated">
            <a:extLst>
              <a:ext uri="{FF2B5EF4-FFF2-40B4-BE49-F238E27FC236}">
                <a16:creationId xmlns:a16="http://schemas.microsoft.com/office/drawing/2014/main" id="{49302541-E9B4-290C-2997-76BE5DA42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576" y="1828800"/>
            <a:ext cx="1311143" cy="874095"/>
          </a:xfrm>
          <a:prstGeom prst="rect">
            <a:avLst/>
          </a:prstGeom>
        </p:spPr>
      </p:pic>
      <p:pic>
        <p:nvPicPr>
          <p:cNvPr id="36" name="Picture 35">
            <a:extLst>
              <a:ext uri="{FF2B5EF4-FFF2-40B4-BE49-F238E27FC236}">
                <a16:creationId xmlns:a16="http://schemas.microsoft.com/office/drawing/2014/main" id="{E212B09D-CC6E-D436-E471-38DC70DB7A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3276600"/>
            <a:ext cx="2030764" cy="2351260"/>
          </a:xfrm>
          <a:prstGeom prst="rect">
            <a:avLst/>
          </a:prstGeom>
        </p:spPr>
      </p:pic>
      <p:pic>
        <p:nvPicPr>
          <p:cNvPr id="37" name="Picture 36" descr="Background pattern&#10;&#10;Description automatically generated">
            <a:extLst>
              <a:ext uri="{FF2B5EF4-FFF2-40B4-BE49-F238E27FC236}">
                <a16:creationId xmlns:a16="http://schemas.microsoft.com/office/drawing/2014/main" id="{4C1764D9-2DF2-BA94-6434-196690BEE4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05277" y="1488537"/>
            <a:ext cx="1153445" cy="874095"/>
          </a:xfrm>
          <a:prstGeom prst="rect">
            <a:avLst/>
          </a:prstGeom>
        </p:spPr>
      </p:pic>
      <p:pic>
        <p:nvPicPr>
          <p:cNvPr id="38" name="Picture 37" descr="Graphical user interface, text&#10;&#10;Description automatically generated">
            <a:extLst>
              <a:ext uri="{FF2B5EF4-FFF2-40B4-BE49-F238E27FC236}">
                <a16:creationId xmlns:a16="http://schemas.microsoft.com/office/drawing/2014/main" id="{F4C1A071-9B9E-33DE-916D-AAFE1CAFB1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9400" y="1711521"/>
            <a:ext cx="2743200" cy="991374"/>
          </a:xfrm>
          <a:prstGeom prst="rect">
            <a:avLst/>
          </a:prstGeom>
        </p:spPr>
      </p:pic>
      <p:pic>
        <p:nvPicPr>
          <p:cNvPr id="39" name="Picture 38" descr="A picture containing text, indoor, screenshot&#10;&#10;Description automatically generated">
            <a:extLst>
              <a:ext uri="{FF2B5EF4-FFF2-40B4-BE49-F238E27FC236}">
                <a16:creationId xmlns:a16="http://schemas.microsoft.com/office/drawing/2014/main" id="{90DED4C3-E96A-61EF-839C-74188904D7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5220" y="3393336"/>
            <a:ext cx="6193980" cy="1524225"/>
          </a:xfrm>
          <a:prstGeom prst="rect">
            <a:avLst/>
          </a:prstGeom>
        </p:spPr>
      </p:pic>
      <p:pic>
        <p:nvPicPr>
          <p:cNvPr id="40" name="Picture 39" descr="A picture containing text&#10;&#10;Description automatically generated">
            <a:extLst>
              <a:ext uri="{FF2B5EF4-FFF2-40B4-BE49-F238E27FC236}">
                <a16:creationId xmlns:a16="http://schemas.microsoft.com/office/drawing/2014/main" id="{A71C1CDC-8BAC-9B83-8B59-5A2853FB6B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8400" y="1848080"/>
            <a:ext cx="990600" cy="505408"/>
          </a:xfrm>
          <a:prstGeom prst="rect">
            <a:avLst/>
          </a:prstGeom>
        </p:spPr>
      </p:pic>
    </p:spTree>
    <p:extLst>
      <p:ext uri="{BB962C8B-B14F-4D97-AF65-F5344CB8AC3E}">
        <p14:creationId xmlns:p14="http://schemas.microsoft.com/office/powerpoint/2010/main" val="3251801973"/>
      </p:ext>
    </p:extLst>
  </p:cSld>
  <p:clrMapOvr>
    <a:masterClrMapping/>
  </p:clrMapOvr>
  <mc:AlternateContent xmlns:mc="http://schemas.openxmlformats.org/markup-compatibility/2006">
    <mc:Choice xmlns:mp="http://schemas.microsoft.com/office/mac/powerpoint/2008/main" xmlns="" Requires="mp">
      <p:transition spd="med">
        <p14:prism xmlns:p14="http://schemas.microsoft.com/office/powerpoint/2010/main"/>
      </p:transition>
    </mc:Choice>
    <mc:Fallback>
      <p:transition spd="med">
        <p:cove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4E4E440-CCCC-4BD1-AA01-AD5336C232A2}"/>
              </a:ext>
            </a:extLst>
          </p:cNvPr>
          <p:cNvGrpSpPr/>
          <p:nvPr/>
        </p:nvGrpSpPr>
        <p:grpSpPr>
          <a:xfrm>
            <a:off x="457200" y="1371600"/>
            <a:ext cx="8573117" cy="4191000"/>
            <a:chOff x="228600" y="1423638"/>
            <a:chExt cx="8801717" cy="4215162"/>
          </a:xfrm>
        </p:grpSpPr>
        <p:pic>
          <p:nvPicPr>
            <p:cNvPr id="13" name="Picture 12">
              <a:extLst>
                <a:ext uri="{FF2B5EF4-FFF2-40B4-BE49-F238E27FC236}">
                  <a16:creationId xmlns:a16="http://schemas.microsoft.com/office/drawing/2014/main" id="{53BC6ADA-9E2F-4A47-8C73-A8FE365E5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659" y="1423638"/>
              <a:ext cx="2494933" cy="381000"/>
            </a:xfrm>
            <a:prstGeom prst="rect">
              <a:avLst/>
            </a:prstGeom>
          </p:spPr>
        </p:pic>
        <p:pic>
          <p:nvPicPr>
            <p:cNvPr id="14" name="Picture 13">
              <a:extLst>
                <a:ext uri="{FF2B5EF4-FFF2-40B4-BE49-F238E27FC236}">
                  <a16:creationId xmlns:a16="http://schemas.microsoft.com/office/drawing/2014/main" id="{BCAE0C70-2DFB-4053-A2F7-627F404035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5259" y="2254417"/>
              <a:ext cx="446783" cy="446783"/>
            </a:xfrm>
            <a:prstGeom prst="rect">
              <a:avLst/>
            </a:prstGeom>
          </p:spPr>
        </p:pic>
        <p:pic>
          <p:nvPicPr>
            <p:cNvPr id="15" name="Picture 14">
              <a:extLst>
                <a:ext uri="{FF2B5EF4-FFF2-40B4-BE49-F238E27FC236}">
                  <a16:creationId xmlns:a16="http://schemas.microsoft.com/office/drawing/2014/main" id="{FCC91896-C03F-4981-BAD8-0E958313A7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360" y="3568637"/>
              <a:ext cx="341961" cy="525222"/>
            </a:xfrm>
            <a:prstGeom prst="rect">
              <a:avLst/>
            </a:prstGeom>
          </p:spPr>
        </p:pic>
        <p:pic>
          <p:nvPicPr>
            <p:cNvPr id="16" name="Picture 15">
              <a:extLst>
                <a:ext uri="{FF2B5EF4-FFF2-40B4-BE49-F238E27FC236}">
                  <a16:creationId xmlns:a16="http://schemas.microsoft.com/office/drawing/2014/main" id="{9ECE1959-82B2-4B05-9B31-9B1E287CEE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5259" y="3856008"/>
              <a:ext cx="1028700" cy="218017"/>
            </a:xfrm>
            <a:prstGeom prst="rect">
              <a:avLst/>
            </a:prstGeom>
          </p:spPr>
        </p:pic>
        <p:pic>
          <p:nvPicPr>
            <p:cNvPr id="17" name="Picture 16">
              <a:extLst>
                <a:ext uri="{FF2B5EF4-FFF2-40B4-BE49-F238E27FC236}">
                  <a16:creationId xmlns:a16="http://schemas.microsoft.com/office/drawing/2014/main" id="{67F86B37-49EC-4AB4-9D81-A1652DD5AF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2359" y="4883296"/>
              <a:ext cx="939800" cy="213048"/>
            </a:xfrm>
            <a:prstGeom prst="rect">
              <a:avLst/>
            </a:prstGeom>
          </p:spPr>
        </p:pic>
        <p:pic>
          <p:nvPicPr>
            <p:cNvPr id="18" name="Picture 17">
              <a:extLst>
                <a:ext uri="{FF2B5EF4-FFF2-40B4-BE49-F238E27FC236}">
                  <a16:creationId xmlns:a16="http://schemas.microsoft.com/office/drawing/2014/main" id="{47ECC4F2-A8F7-4EE2-B34B-E95AABB37E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288" y="4718915"/>
              <a:ext cx="939800" cy="377963"/>
            </a:xfrm>
            <a:prstGeom prst="rect">
              <a:avLst/>
            </a:prstGeom>
          </p:spPr>
        </p:pic>
        <p:pic>
          <p:nvPicPr>
            <p:cNvPr id="19" name="Picture 18">
              <a:extLst>
                <a:ext uri="{FF2B5EF4-FFF2-40B4-BE49-F238E27FC236}">
                  <a16:creationId xmlns:a16="http://schemas.microsoft.com/office/drawing/2014/main" id="{D407CFF7-8FAD-4B50-B34D-AC3A6ABDE2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8600" y="2665276"/>
              <a:ext cx="887509" cy="294315"/>
            </a:xfrm>
            <a:prstGeom prst="rect">
              <a:avLst/>
            </a:prstGeom>
          </p:spPr>
        </p:pic>
        <p:pic>
          <p:nvPicPr>
            <p:cNvPr id="20" name="Picture 19">
              <a:extLst>
                <a:ext uri="{FF2B5EF4-FFF2-40B4-BE49-F238E27FC236}">
                  <a16:creationId xmlns:a16="http://schemas.microsoft.com/office/drawing/2014/main" id="{1B0B31DC-A039-4322-87C4-0A58E37F47C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40059" y="2838265"/>
              <a:ext cx="380232" cy="460379"/>
            </a:xfrm>
            <a:prstGeom prst="rect">
              <a:avLst/>
            </a:prstGeom>
          </p:spPr>
        </p:pic>
        <p:pic>
          <p:nvPicPr>
            <p:cNvPr id="21" name="Picture 20">
              <a:extLst>
                <a:ext uri="{FF2B5EF4-FFF2-40B4-BE49-F238E27FC236}">
                  <a16:creationId xmlns:a16="http://schemas.microsoft.com/office/drawing/2014/main" id="{0D233F21-B85B-4256-B8E7-B75B18605C7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6538" y="4194317"/>
              <a:ext cx="453801" cy="368144"/>
            </a:xfrm>
            <a:prstGeom prst="rect">
              <a:avLst/>
            </a:prstGeom>
          </p:spPr>
        </p:pic>
        <p:pic>
          <p:nvPicPr>
            <p:cNvPr id="22" name="Picture 21">
              <a:extLst>
                <a:ext uri="{FF2B5EF4-FFF2-40B4-BE49-F238E27FC236}">
                  <a16:creationId xmlns:a16="http://schemas.microsoft.com/office/drawing/2014/main" id="{F9D411ED-AC84-443D-9CEF-BB5A23E7639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09659" y="2516883"/>
              <a:ext cx="868956" cy="551571"/>
            </a:xfrm>
            <a:prstGeom prst="rect">
              <a:avLst/>
            </a:prstGeom>
          </p:spPr>
        </p:pic>
        <p:pic>
          <p:nvPicPr>
            <p:cNvPr id="23" name="Picture 22">
              <a:extLst>
                <a:ext uri="{FF2B5EF4-FFF2-40B4-BE49-F238E27FC236}">
                  <a16:creationId xmlns:a16="http://schemas.microsoft.com/office/drawing/2014/main" id="{B23FD4C9-A439-4A54-81D1-75E569932EF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81800" y="4936714"/>
              <a:ext cx="1905000" cy="351612"/>
            </a:xfrm>
            <a:prstGeom prst="rect">
              <a:avLst/>
            </a:prstGeom>
          </p:spPr>
        </p:pic>
        <p:pic>
          <p:nvPicPr>
            <p:cNvPr id="24" name="Picture 23">
              <a:extLst>
                <a:ext uri="{FF2B5EF4-FFF2-40B4-BE49-F238E27FC236}">
                  <a16:creationId xmlns:a16="http://schemas.microsoft.com/office/drawing/2014/main" id="{330A1028-DC45-4FF2-8AAC-20F2F9115A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81800" y="1619150"/>
              <a:ext cx="2248517" cy="1684218"/>
            </a:xfrm>
            <a:prstGeom prst="rect">
              <a:avLst/>
            </a:prstGeom>
          </p:spPr>
        </p:pic>
        <p:pic>
          <p:nvPicPr>
            <p:cNvPr id="25" name="Picture 24">
              <a:extLst>
                <a:ext uri="{FF2B5EF4-FFF2-40B4-BE49-F238E27FC236}">
                  <a16:creationId xmlns:a16="http://schemas.microsoft.com/office/drawing/2014/main" id="{3365594F-F9F1-415A-8BAD-08403307A8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98474" y="4779161"/>
              <a:ext cx="1397526" cy="419258"/>
            </a:xfrm>
            <a:prstGeom prst="rect">
              <a:avLst/>
            </a:prstGeom>
          </p:spPr>
        </p:pic>
        <p:pic>
          <p:nvPicPr>
            <p:cNvPr id="26" name="Picture 25">
              <a:extLst>
                <a:ext uri="{FF2B5EF4-FFF2-40B4-BE49-F238E27FC236}">
                  <a16:creationId xmlns:a16="http://schemas.microsoft.com/office/drawing/2014/main" id="{E243CB39-78B9-42A9-9E29-9B4A24AEF9C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27345" y="5112520"/>
              <a:ext cx="939784" cy="526280"/>
            </a:xfrm>
            <a:prstGeom prst="rect">
              <a:avLst/>
            </a:prstGeom>
          </p:spPr>
        </p:pic>
        <p:pic>
          <p:nvPicPr>
            <p:cNvPr id="27" name="Picture 26">
              <a:extLst>
                <a:ext uri="{FF2B5EF4-FFF2-40B4-BE49-F238E27FC236}">
                  <a16:creationId xmlns:a16="http://schemas.microsoft.com/office/drawing/2014/main" id="{F9EF600F-2A84-465A-B440-D1204F33F69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79243" y="2358033"/>
              <a:ext cx="2084914" cy="2364816"/>
            </a:xfrm>
            <a:prstGeom prst="rect">
              <a:avLst/>
            </a:prstGeom>
          </p:spPr>
        </p:pic>
        <p:pic>
          <p:nvPicPr>
            <p:cNvPr id="28" name="Picture 27">
              <a:extLst>
                <a:ext uri="{FF2B5EF4-FFF2-40B4-BE49-F238E27FC236}">
                  <a16:creationId xmlns:a16="http://schemas.microsoft.com/office/drawing/2014/main" id="{E6402818-D148-4B02-98C7-369FF33BF60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286059" y="5324893"/>
              <a:ext cx="771341" cy="272118"/>
            </a:xfrm>
            <a:prstGeom prst="rect">
              <a:avLst/>
            </a:prstGeom>
          </p:spPr>
        </p:pic>
      </p:grpSp>
      <p:pic>
        <p:nvPicPr>
          <p:cNvPr id="3" name="Picture 2">
            <a:extLst>
              <a:ext uri="{FF2B5EF4-FFF2-40B4-BE49-F238E27FC236}">
                <a16:creationId xmlns:a16="http://schemas.microsoft.com/office/drawing/2014/main" id="{8449EE24-E029-4714-9AD3-A8B97065B4CF}"/>
              </a:ext>
            </a:extLst>
          </p:cNvPr>
          <p:cNvPicPr>
            <a:picLocks noChangeAspect="1"/>
          </p:cNvPicPr>
          <p:nvPr/>
        </p:nvPicPr>
        <p:blipFill>
          <a:blip r:embed="rId19"/>
          <a:stretch>
            <a:fillRect/>
          </a:stretch>
        </p:blipFill>
        <p:spPr>
          <a:xfrm>
            <a:off x="4267200" y="5334000"/>
            <a:ext cx="609600" cy="193001"/>
          </a:xfrm>
          <a:prstGeom prst="rect">
            <a:avLst/>
          </a:prstGeom>
        </p:spPr>
      </p:pic>
      <p:pic>
        <p:nvPicPr>
          <p:cNvPr id="5" name="Picture 4">
            <a:extLst>
              <a:ext uri="{FF2B5EF4-FFF2-40B4-BE49-F238E27FC236}">
                <a16:creationId xmlns:a16="http://schemas.microsoft.com/office/drawing/2014/main" id="{384C7F92-AA4A-4CFC-AFF2-5F5D7B0D2380}"/>
              </a:ext>
            </a:extLst>
          </p:cNvPr>
          <p:cNvPicPr>
            <a:picLocks noChangeAspect="1"/>
          </p:cNvPicPr>
          <p:nvPr/>
        </p:nvPicPr>
        <p:blipFill>
          <a:blip r:embed="rId20"/>
          <a:stretch>
            <a:fillRect/>
          </a:stretch>
        </p:blipFill>
        <p:spPr>
          <a:xfrm>
            <a:off x="4876800" y="5562600"/>
            <a:ext cx="457200" cy="345298"/>
          </a:xfrm>
          <a:prstGeom prst="rect">
            <a:avLst/>
          </a:prstGeom>
        </p:spPr>
      </p:pic>
      <p:sp>
        <p:nvSpPr>
          <p:cNvPr id="6" name="TextBox 5">
            <a:extLst>
              <a:ext uri="{FF2B5EF4-FFF2-40B4-BE49-F238E27FC236}">
                <a16:creationId xmlns:a16="http://schemas.microsoft.com/office/drawing/2014/main" id="{6F2F7F4D-3E24-44EA-B487-F644B2C9DA39}"/>
              </a:ext>
            </a:extLst>
          </p:cNvPr>
          <p:cNvSpPr txBox="1"/>
          <p:nvPr/>
        </p:nvSpPr>
        <p:spPr>
          <a:xfrm>
            <a:off x="5486400" y="5638800"/>
            <a:ext cx="638316"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Teletrack</a:t>
            </a:r>
          </a:p>
        </p:txBody>
      </p:sp>
      <p:pic>
        <p:nvPicPr>
          <p:cNvPr id="8" name="Picture 7">
            <a:extLst>
              <a:ext uri="{FF2B5EF4-FFF2-40B4-BE49-F238E27FC236}">
                <a16:creationId xmlns:a16="http://schemas.microsoft.com/office/drawing/2014/main" id="{1F8BF403-4C17-4F8A-9DD0-19A48D64622E}"/>
              </a:ext>
            </a:extLst>
          </p:cNvPr>
          <p:cNvPicPr>
            <a:picLocks noChangeAspect="1"/>
          </p:cNvPicPr>
          <p:nvPr/>
        </p:nvPicPr>
        <p:blipFill>
          <a:blip r:embed="rId21"/>
          <a:stretch>
            <a:fillRect/>
          </a:stretch>
        </p:blipFill>
        <p:spPr>
          <a:xfrm>
            <a:off x="6172200" y="5410200"/>
            <a:ext cx="914400" cy="170888"/>
          </a:xfrm>
          <a:prstGeom prst="rect">
            <a:avLst/>
          </a:prstGeom>
        </p:spPr>
      </p:pic>
      <p:pic>
        <p:nvPicPr>
          <p:cNvPr id="10" name="Picture 9">
            <a:extLst>
              <a:ext uri="{FF2B5EF4-FFF2-40B4-BE49-F238E27FC236}">
                <a16:creationId xmlns:a16="http://schemas.microsoft.com/office/drawing/2014/main" id="{8435B654-AA0B-4E2D-83CE-F5C9C060F07E}"/>
              </a:ext>
            </a:extLst>
          </p:cNvPr>
          <p:cNvPicPr>
            <a:picLocks noChangeAspect="1"/>
          </p:cNvPicPr>
          <p:nvPr/>
        </p:nvPicPr>
        <p:blipFill>
          <a:blip r:embed="rId22"/>
          <a:stretch>
            <a:fillRect/>
          </a:stretch>
        </p:blipFill>
        <p:spPr>
          <a:xfrm>
            <a:off x="6248400" y="5715000"/>
            <a:ext cx="1873250" cy="239705"/>
          </a:xfrm>
          <a:prstGeom prst="rect">
            <a:avLst/>
          </a:prstGeom>
        </p:spPr>
      </p:pic>
      <p:pic>
        <p:nvPicPr>
          <p:cNvPr id="29" name="Picture 28">
            <a:extLst>
              <a:ext uri="{FF2B5EF4-FFF2-40B4-BE49-F238E27FC236}">
                <a16:creationId xmlns:a16="http://schemas.microsoft.com/office/drawing/2014/main" id="{EC13F74A-65A1-47FF-9C24-7250AFE55B07}"/>
              </a:ext>
            </a:extLst>
          </p:cNvPr>
          <p:cNvPicPr>
            <a:picLocks noChangeAspect="1"/>
          </p:cNvPicPr>
          <p:nvPr/>
        </p:nvPicPr>
        <p:blipFill>
          <a:blip r:embed="rId23"/>
          <a:stretch>
            <a:fillRect/>
          </a:stretch>
        </p:blipFill>
        <p:spPr>
          <a:xfrm>
            <a:off x="3733800" y="5638800"/>
            <a:ext cx="1100669" cy="247649"/>
          </a:xfrm>
          <a:prstGeom prst="rect">
            <a:avLst/>
          </a:prstGeom>
        </p:spPr>
      </p:pic>
      <p:sp>
        <p:nvSpPr>
          <p:cNvPr id="30" name="Title 1">
            <a:extLst>
              <a:ext uri="{FF2B5EF4-FFF2-40B4-BE49-F238E27FC236}">
                <a16:creationId xmlns:a16="http://schemas.microsoft.com/office/drawing/2014/main" id="{D42D6AF6-AEFE-47B6-8960-170284A35ABF}"/>
              </a:ext>
            </a:extLst>
          </p:cNvPr>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b="1" dirty="0">
                <a:cs typeface="Arial" pitchFamily="34" charset="0"/>
              </a:rPr>
              <a:t>Target</a:t>
            </a:r>
          </a:p>
        </p:txBody>
      </p:sp>
      <p:grpSp>
        <p:nvGrpSpPr>
          <p:cNvPr id="32" name="Group 31">
            <a:extLst>
              <a:ext uri="{FF2B5EF4-FFF2-40B4-BE49-F238E27FC236}">
                <a16:creationId xmlns:a16="http://schemas.microsoft.com/office/drawing/2014/main" id="{C9945501-F760-42B8-8067-B942153EF0BA}"/>
              </a:ext>
            </a:extLst>
          </p:cNvPr>
          <p:cNvGrpSpPr/>
          <p:nvPr/>
        </p:nvGrpSpPr>
        <p:grpSpPr>
          <a:xfrm>
            <a:off x="6781800" y="3429000"/>
            <a:ext cx="2133600" cy="1219200"/>
            <a:chOff x="2667000" y="2514600"/>
            <a:chExt cx="3962400" cy="1824042"/>
          </a:xfrm>
        </p:grpSpPr>
        <p:pic>
          <p:nvPicPr>
            <p:cNvPr id="33" name="Picture 32">
              <a:extLst>
                <a:ext uri="{FF2B5EF4-FFF2-40B4-BE49-F238E27FC236}">
                  <a16:creationId xmlns:a16="http://schemas.microsoft.com/office/drawing/2014/main" id="{4AC60C93-AA3E-4D68-8F18-A4B96C0B2C54}"/>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57600" y="2895600"/>
              <a:ext cx="2971800" cy="1251025"/>
            </a:xfrm>
            <a:prstGeom prst="rect">
              <a:avLst/>
            </a:prstGeom>
          </p:spPr>
        </p:pic>
        <p:pic>
          <p:nvPicPr>
            <p:cNvPr id="34" name="Picture 33">
              <a:extLst>
                <a:ext uri="{FF2B5EF4-FFF2-40B4-BE49-F238E27FC236}">
                  <a16:creationId xmlns:a16="http://schemas.microsoft.com/office/drawing/2014/main" id="{43962EEF-8577-4630-9340-01EA479127B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67000" y="2514600"/>
              <a:ext cx="663289" cy="1824042"/>
            </a:xfrm>
            <a:prstGeom prst="rect">
              <a:avLst/>
            </a:prstGeom>
          </p:spPr>
        </p:pic>
      </p:grpSp>
      <p:pic>
        <p:nvPicPr>
          <p:cNvPr id="31" name="Picture 30" descr="Graphical user interface&#10;&#10;Description automatically generated">
            <a:extLst>
              <a:ext uri="{FF2B5EF4-FFF2-40B4-BE49-F238E27FC236}">
                <a16:creationId xmlns:a16="http://schemas.microsoft.com/office/drawing/2014/main" id="{EB0AA7C9-DE31-D906-917C-D4D5F1F2F7C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608414" y="1441682"/>
            <a:ext cx="1311143" cy="874095"/>
          </a:xfrm>
          <a:prstGeom prst="rect">
            <a:avLst/>
          </a:prstGeom>
        </p:spPr>
      </p:pic>
    </p:spTree>
    <p:extLst>
      <p:ext uri="{BB962C8B-B14F-4D97-AF65-F5344CB8AC3E}">
        <p14:creationId xmlns:p14="http://schemas.microsoft.com/office/powerpoint/2010/main" val="4231595696"/>
      </p:ext>
    </p:extLst>
  </p:cSld>
  <p:clrMapOvr>
    <a:masterClrMapping/>
  </p:clrMapOvr>
  <mc:AlternateContent xmlns:mc="http://schemas.openxmlformats.org/markup-compatibility/2006">
    <mc:Choice xmlns="" xmlns:mp="http://schemas.microsoft.com/office/mac/powerpoint/2008/main" Requires="mp">
      <p:transition spd="med">
        <p14:prism xmlns:p14="http://schemas.microsoft.com/office/powerpoint/2010/main"/>
      </p:transition>
    </mc:Choice>
    <mc:Fallback>
      <p:transition spd="med">
        <p:cov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Review Quiz!</a:t>
            </a:r>
          </a:p>
        </p:txBody>
      </p:sp>
      <p:sp>
        <p:nvSpPr>
          <p:cNvPr id="17411" name="Content Placeholder 2"/>
          <p:cNvSpPr>
            <a:spLocks noGrp="1"/>
          </p:cNvSpPr>
          <p:nvPr>
            <p:ph idx="1"/>
          </p:nvPr>
        </p:nvSpPr>
        <p:spPr>
          <a:xfrm>
            <a:off x="533400" y="1066800"/>
            <a:ext cx="8305800" cy="4800600"/>
          </a:xfrm>
        </p:spPr>
        <p:txBody>
          <a:bodyPr/>
          <a:lstStyle/>
          <a:p>
            <a:pPr eaLnBrk="1" hangingPunct="1">
              <a:lnSpc>
                <a:spcPct val="90000"/>
              </a:lnSpc>
            </a:pPr>
            <a:endParaRPr lang="en-US" altLang="en-US" sz="2400" dirty="0">
              <a:latin typeface="+mj-lt"/>
            </a:endParaRPr>
          </a:p>
          <a:p>
            <a:pPr eaLnBrk="1" hangingPunct="1">
              <a:lnSpc>
                <a:spcPct val="90000"/>
              </a:lnSpc>
            </a:pPr>
            <a:r>
              <a:rPr lang="en-US" altLang="en-US" sz="2400" dirty="0">
                <a:latin typeface="+mj-lt"/>
              </a:rPr>
              <a:t>www.kahoot.it, 12 questions</a:t>
            </a:r>
          </a:p>
          <a:p>
            <a:pPr marL="0" indent="0" eaLnBrk="1" hangingPunct="1">
              <a:lnSpc>
                <a:spcPct val="90000"/>
              </a:lnSpc>
              <a:buNone/>
            </a:pPr>
            <a:endParaRPr lang="en-US" altLang="en-US" sz="2400" dirty="0">
              <a:latin typeface="+mj-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819400"/>
            <a:ext cx="2857501" cy="16002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0" y="4860279"/>
            <a:ext cx="2374900" cy="100712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050" y="4851570"/>
            <a:ext cx="857250" cy="1146057"/>
          </a:xfrm>
          <a:prstGeom prst="rect">
            <a:avLst/>
          </a:prstGeom>
        </p:spPr>
      </p:pic>
      <p:sp>
        <p:nvSpPr>
          <p:cNvPr id="5" name="TextBox 4"/>
          <p:cNvSpPr txBox="1"/>
          <p:nvPr/>
        </p:nvSpPr>
        <p:spPr>
          <a:xfrm>
            <a:off x="7142507" y="4232721"/>
            <a:ext cx="954107" cy="1938992"/>
          </a:xfrm>
          <a:prstGeom prst="rect">
            <a:avLst/>
          </a:prstGeom>
          <a:noFill/>
        </p:spPr>
        <p:txBody>
          <a:bodyPr wrap="none" rtlCol="0">
            <a:spAutoFit/>
          </a:bodyPr>
          <a:lstStyle/>
          <a:p>
            <a:r>
              <a:rPr lang="en-US" sz="12000">
                <a:solidFill>
                  <a:srgbClr val="7030A0"/>
                </a:solidFill>
              </a:rPr>
              <a:t>x</a:t>
            </a:r>
          </a:p>
        </p:txBody>
      </p:sp>
      <p:pic>
        <p:nvPicPr>
          <p:cNvPr id="9" name="Picture 8" descr="A picture containing clipart&#10;&#10;Description automatically generated">
            <a:extLst>
              <a:ext uri="{FF2B5EF4-FFF2-40B4-BE49-F238E27FC236}">
                <a16:creationId xmlns:a16="http://schemas.microsoft.com/office/drawing/2014/main" id="{DB2C2F53-23A1-482D-BD49-381D6D7C79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1600" y="1905000"/>
            <a:ext cx="933591" cy="339716"/>
          </a:xfrm>
          <a:prstGeom prst="rect">
            <a:avLst/>
          </a:prstGeom>
        </p:spPr>
      </p:pic>
    </p:spTree>
    <p:extLst>
      <p:ext uri="{BB962C8B-B14F-4D97-AF65-F5344CB8AC3E}">
        <p14:creationId xmlns:p14="http://schemas.microsoft.com/office/powerpoint/2010/main" val="210867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Walmart</a:t>
            </a:r>
          </a:p>
        </p:txBody>
      </p:sp>
      <p:sp>
        <p:nvSpPr>
          <p:cNvPr id="3" name="TextBox 2"/>
          <p:cNvSpPr txBox="1"/>
          <p:nvPr/>
        </p:nvSpPr>
        <p:spPr>
          <a:xfrm>
            <a:off x="862154" y="1371600"/>
            <a:ext cx="7596045" cy="1200329"/>
          </a:xfrm>
          <a:prstGeom prst="rect">
            <a:avLst/>
          </a:prstGeom>
          <a:noFill/>
        </p:spPr>
        <p:txBody>
          <a:bodyPr wrap="square" rtlCol="0">
            <a:spAutoFit/>
          </a:bodyPr>
          <a:lstStyle/>
          <a:p>
            <a:r>
              <a:rPr lang="en-US" sz="3600" b="1" dirty="0"/>
              <a:t>“The mother of all supply chain analytics competitors is Walmart”</a:t>
            </a:r>
          </a:p>
        </p:txBody>
      </p:sp>
      <p:sp>
        <p:nvSpPr>
          <p:cNvPr id="6" name="TextBox 5"/>
          <p:cNvSpPr txBox="1"/>
          <p:nvPr/>
        </p:nvSpPr>
        <p:spPr>
          <a:xfrm>
            <a:off x="4038600" y="3276600"/>
            <a:ext cx="3630096" cy="1569660"/>
          </a:xfrm>
          <a:prstGeom prst="rect">
            <a:avLst/>
          </a:prstGeom>
          <a:noFill/>
        </p:spPr>
        <p:txBody>
          <a:bodyPr wrap="none" rtlCol="0">
            <a:spAutoFit/>
          </a:bodyPr>
          <a:lstStyle/>
          <a:p>
            <a:r>
              <a:rPr lang="en-US" dirty="0"/>
              <a:t>Tailored product mix.</a:t>
            </a:r>
          </a:p>
          <a:p>
            <a:r>
              <a:rPr lang="en-US" dirty="0"/>
              <a:t>Store layouts.</a:t>
            </a:r>
          </a:p>
          <a:p>
            <a:r>
              <a:rPr lang="en-US" dirty="0"/>
              <a:t>Move products efficiently.</a:t>
            </a:r>
          </a:p>
          <a:p>
            <a:r>
              <a:rPr lang="en-US" dirty="0"/>
              <a:t>Inventory decisions.</a:t>
            </a:r>
          </a:p>
        </p:txBody>
      </p:sp>
      <p:sp>
        <p:nvSpPr>
          <p:cNvPr id="10" name="Rectangle 9"/>
          <p:cNvSpPr/>
          <p:nvPr/>
        </p:nvSpPr>
        <p:spPr>
          <a:xfrm>
            <a:off x="6400800" y="2509510"/>
            <a:ext cx="2597151" cy="338554"/>
          </a:xfrm>
          <a:prstGeom prst="rect">
            <a:avLst/>
          </a:prstGeom>
        </p:spPr>
        <p:txBody>
          <a:bodyPr wrap="square">
            <a:spAutoFit/>
          </a:bodyPr>
          <a:lstStyle/>
          <a:p>
            <a:r>
              <a:rPr lang="en-US" sz="800" dirty="0">
                <a:latin typeface="OpenSans" charset="0"/>
              </a:rPr>
              <a:t>Davenport 2007, Competing on Analytics, Harvard Business Review Press</a:t>
            </a:r>
            <a:endParaRPr lang="en-US" sz="800" dirty="0"/>
          </a:p>
        </p:txBody>
      </p:sp>
      <p:pic>
        <p:nvPicPr>
          <p:cNvPr id="4" name="Picture 3">
            <a:extLst>
              <a:ext uri="{FF2B5EF4-FFF2-40B4-BE49-F238E27FC236}">
                <a16:creationId xmlns:a16="http://schemas.microsoft.com/office/drawing/2014/main" id="{F50ED5CE-85A8-4C5A-8256-9CF476D88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200400"/>
            <a:ext cx="3552825" cy="1790700"/>
          </a:xfrm>
          <a:prstGeom prst="rect">
            <a:avLst/>
          </a:prstGeom>
        </p:spPr>
      </p:pic>
      <p:sp>
        <p:nvSpPr>
          <p:cNvPr id="11" name="Rectangle 10">
            <a:extLst>
              <a:ext uri="{FF2B5EF4-FFF2-40B4-BE49-F238E27FC236}">
                <a16:creationId xmlns:a16="http://schemas.microsoft.com/office/drawing/2014/main" id="{4C6CDEB2-C6BF-4FB9-93B2-61DCFD8B58F9}"/>
              </a:ext>
            </a:extLst>
          </p:cNvPr>
          <p:cNvSpPr/>
          <p:nvPr/>
        </p:nvSpPr>
        <p:spPr>
          <a:xfrm>
            <a:off x="1371600" y="4991100"/>
            <a:ext cx="2597151" cy="369332"/>
          </a:xfrm>
          <a:prstGeom prst="rect">
            <a:avLst/>
          </a:prstGeom>
        </p:spPr>
        <p:txBody>
          <a:bodyPr wrap="square">
            <a:spAutoFit/>
          </a:bodyPr>
          <a:lstStyle/>
          <a:p>
            <a:r>
              <a:rPr lang="en-US" sz="600" dirty="0">
                <a:hlinkClick r:id="rId3"/>
              </a:rPr>
              <a:t>http://www.countryliving.com/food-drinks/a44550/walmart-strawberry-pop-tarts-before-hurricane/</a:t>
            </a:r>
            <a:endParaRPr lang="en-US" sz="600" dirty="0"/>
          </a:p>
          <a:p>
            <a:r>
              <a:rPr lang="en-US" sz="600" dirty="0"/>
              <a:t>August 25</a:t>
            </a:r>
            <a:r>
              <a:rPr lang="en-US" sz="600" baseline="30000" dirty="0"/>
              <a:t>th</a:t>
            </a:r>
            <a:r>
              <a:rPr lang="en-US" sz="600" dirty="0"/>
              <a:t>, 2017</a:t>
            </a:r>
          </a:p>
        </p:txBody>
      </p:sp>
      <p:sp>
        <p:nvSpPr>
          <p:cNvPr id="2" name="Oval 1">
            <a:extLst>
              <a:ext uri="{FF2B5EF4-FFF2-40B4-BE49-F238E27FC236}">
                <a16:creationId xmlns:a16="http://schemas.microsoft.com/office/drawing/2014/main" id="{4A54A88A-4FE8-4B69-A85F-F37C51D6E58B}"/>
              </a:ext>
            </a:extLst>
          </p:cNvPr>
          <p:cNvSpPr/>
          <p:nvPr/>
        </p:nvSpPr>
        <p:spPr bwMode="auto">
          <a:xfrm>
            <a:off x="381000" y="3657600"/>
            <a:ext cx="1219200" cy="1219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8" charset="-128"/>
            </a:endParaRP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BAEFAEB8-0E48-4B72-A887-B48812CCC7B8}"/>
                  </a:ext>
                </a:extLst>
              </p14:cNvPr>
              <p14:cNvContentPartPr/>
              <p14:nvPr/>
            </p14:nvContentPartPr>
            <p14:xfrm>
              <a:off x="2702530" y="5073263"/>
              <a:ext cx="1084680" cy="41760"/>
            </p14:xfrm>
          </p:contentPart>
        </mc:Choice>
        <mc:Fallback xmlns="">
          <p:pic>
            <p:nvPicPr>
              <p:cNvPr id="12" name="Ink 11">
                <a:extLst>
                  <a:ext uri="{FF2B5EF4-FFF2-40B4-BE49-F238E27FC236}">
                    <a16:creationId xmlns:a16="http://schemas.microsoft.com/office/drawing/2014/main" id="{BAEFAEB8-0E48-4B72-A887-B48812CCC7B8}"/>
                  </a:ext>
                </a:extLst>
              </p:cNvPr>
              <p:cNvPicPr/>
              <p:nvPr/>
            </p:nvPicPr>
            <p:blipFill>
              <a:blip r:embed="rId10"/>
              <a:stretch>
                <a:fillRect/>
              </a:stretch>
            </p:blipFill>
            <p:spPr>
              <a:xfrm>
                <a:off x="2639530" y="5010263"/>
                <a:ext cx="1210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121C9C5-51F8-49BD-A703-99DE73D2952D}"/>
                  </a:ext>
                </a:extLst>
              </p14:cNvPr>
              <p14:cNvContentPartPr/>
              <p14:nvPr/>
            </p14:nvContentPartPr>
            <p14:xfrm>
              <a:off x="1399690" y="5129063"/>
              <a:ext cx="604800" cy="42480"/>
            </p14:xfrm>
          </p:contentPart>
        </mc:Choice>
        <mc:Fallback xmlns="">
          <p:pic>
            <p:nvPicPr>
              <p:cNvPr id="14" name="Ink 13">
                <a:extLst>
                  <a:ext uri="{FF2B5EF4-FFF2-40B4-BE49-F238E27FC236}">
                    <a16:creationId xmlns:a16="http://schemas.microsoft.com/office/drawing/2014/main" id="{E121C9C5-51F8-49BD-A703-99DE73D2952D}"/>
                  </a:ext>
                </a:extLst>
              </p:cNvPr>
              <p:cNvPicPr/>
              <p:nvPr/>
            </p:nvPicPr>
            <p:blipFill>
              <a:blip r:embed="rId12"/>
              <a:stretch>
                <a:fillRect/>
              </a:stretch>
            </p:blipFill>
            <p:spPr>
              <a:xfrm>
                <a:off x="1336690" y="5066423"/>
                <a:ext cx="730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72CF2833-07B2-4094-BBBB-7E54DDDC8D41}"/>
                  </a:ext>
                </a:extLst>
              </p14:cNvPr>
              <p14:cNvContentPartPr/>
              <p14:nvPr/>
            </p14:nvContentPartPr>
            <p14:xfrm>
              <a:off x="1391410" y="5194943"/>
              <a:ext cx="243000" cy="360"/>
            </p14:xfrm>
          </p:contentPart>
        </mc:Choice>
        <mc:Fallback xmlns="">
          <p:pic>
            <p:nvPicPr>
              <p:cNvPr id="15" name="Ink 14">
                <a:extLst>
                  <a:ext uri="{FF2B5EF4-FFF2-40B4-BE49-F238E27FC236}">
                    <a16:creationId xmlns:a16="http://schemas.microsoft.com/office/drawing/2014/main" id="{72CF2833-07B2-4094-BBBB-7E54DDDC8D41}"/>
                  </a:ext>
                </a:extLst>
              </p:cNvPr>
              <p:cNvPicPr/>
              <p:nvPr/>
            </p:nvPicPr>
            <p:blipFill>
              <a:blip r:embed="rId14"/>
              <a:stretch>
                <a:fillRect/>
              </a:stretch>
            </p:blipFill>
            <p:spPr>
              <a:xfrm>
                <a:off x="1328410" y="5132303"/>
                <a:ext cx="368640" cy="126000"/>
              </a:xfrm>
              <a:prstGeom prst="rect">
                <a:avLst/>
              </a:prstGeom>
            </p:spPr>
          </p:pic>
        </mc:Fallback>
      </mc:AlternateContent>
    </p:spTree>
    <p:extLst>
      <p:ext uri="{BB962C8B-B14F-4D97-AF65-F5344CB8AC3E}">
        <p14:creationId xmlns:p14="http://schemas.microsoft.com/office/powerpoint/2010/main" val="77994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Progressive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0" y="2374900"/>
            <a:ext cx="3759200" cy="2108200"/>
          </a:xfrm>
          <a:prstGeom prst="rect">
            <a:avLst/>
          </a:prstGeom>
        </p:spPr>
      </p:pic>
      <p:pic>
        <p:nvPicPr>
          <p:cNvPr id="5" name="Picture 4">
            <a:extLst>
              <a:ext uri="{FF2B5EF4-FFF2-40B4-BE49-F238E27FC236}">
                <a16:creationId xmlns:a16="http://schemas.microsoft.com/office/drawing/2014/main" id="{C4B2C062-3E92-434E-8D34-0D80EC6762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524000"/>
            <a:ext cx="1144858" cy="609600"/>
          </a:xfrm>
          <a:prstGeom prst="rect">
            <a:avLst/>
          </a:prstGeom>
        </p:spPr>
      </p:pic>
    </p:spTree>
    <p:extLst>
      <p:ext uri="{BB962C8B-B14F-4D97-AF65-F5344CB8AC3E}">
        <p14:creationId xmlns:p14="http://schemas.microsoft.com/office/powerpoint/2010/main" val="547955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Progressive</a:t>
            </a:r>
          </a:p>
        </p:txBody>
      </p:sp>
      <p:pic>
        <p:nvPicPr>
          <p:cNvPr id="3" name="Picture 2">
            <a:extLst>
              <a:ext uri="{FF2B5EF4-FFF2-40B4-BE49-F238E27FC236}">
                <a16:creationId xmlns:a16="http://schemas.microsoft.com/office/drawing/2014/main" id="{01CE0C2A-E405-44F9-92CC-5226BECEC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4000"/>
            <a:ext cx="3733800" cy="2712330"/>
          </a:xfrm>
          <a:prstGeom prst="rect">
            <a:avLst/>
          </a:prstGeom>
        </p:spPr>
      </p:pic>
      <p:pic>
        <p:nvPicPr>
          <p:cNvPr id="5" name="Picture 4">
            <a:extLst>
              <a:ext uri="{FF2B5EF4-FFF2-40B4-BE49-F238E27FC236}">
                <a16:creationId xmlns:a16="http://schemas.microsoft.com/office/drawing/2014/main" id="{941375DA-70EC-4D24-B567-96FAF5635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3352800"/>
            <a:ext cx="3352800" cy="2471737"/>
          </a:xfrm>
          <a:prstGeom prst="rect">
            <a:avLst/>
          </a:prstGeom>
        </p:spPr>
      </p:pic>
      <p:pic>
        <p:nvPicPr>
          <p:cNvPr id="9" name="Picture 8">
            <a:extLst>
              <a:ext uri="{FF2B5EF4-FFF2-40B4-BE49-F238E27FC236}">
                <a16:creationId xmlns:a16="http://schemas.microsoft.com/office/drawing/2014/main" id="{03B4B5FC-9AFC-4A5A-87C6-FCD47F6C81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1" y="5770914"/>
            <a:ext cx="2133600" cy="156561"/>
          </a:xfrm>
          <a:prstGeom prst="rect">
            <a:avLst/>
          </a:prstGeom>
        </p:spPr>
      </p:pic>
      <p:pic>
        <p:nvPicPr>
          <p:cNvPr id="11" name="Picture 10">
            <a:extLst>
              <a:ext uri="{FF2B5EF4-FFF2-40B4-BE49-F238E27FC236}">
                <a16:creationId xmlns:a16="http://schemas.microsoft.com/office/drawing/2014/main" id="{E09E9EB0-1E78-4B7E-8AF3-22099E822E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5715000"/>
            <a:ext cx="914400" cy="245581"/>
          </a:xfrm>
          <a:prstGeom prst="rect">
            <a:avLst/>
          </a:prstGeom>
        </p:spPr>
      </p:pic>
      <p:pic>
        <p:nvPicPr>
          <p:cNvPr id="13" name="Picture 12">
            <a:extLst>
              <a:ext uri="{FF2B5EF4-FFF2-40B4-BE49-F238E27FC236}">
                <a16:creationId xmlns:a16="http://schemas.microsoft.com/office/drawing/2014/main" id="{1BE11AFD-FA32-449B-BF97-F760EB8784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9200" y="5715000"/>
            <a:ext cx="1676400" cy="192519"/>
          </a:xfrm>
          <a:prstGeom prst="rect">
            <a:avLst/>
          </a:prstGeom>
        </p:spPr>
      </p:pic>
      <p:pic>
        <p:nvPicPr>
          <p:cNvPr id="14" name="Picture 13">
            <a:extLst>
              <a:ext uri="{FF2B5EF4-FFF2-40B4-BE49-F238E27FC236}">
                <a16:creationId xmlns:a16="http://schemas.microsoft.com/office/drawing/2014/main" id="{754E25D0-3D45-43E0-85E7-2D957AA9F2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8400" y="1409453"/>
            <a:ext cx="1066800" cy="1603663"/>
          </a:xfrm>
          <a:prstGeom prst="rect">
            <a:avLst/>
          </a:prstGeom>
        </p:spPr>
      </p:pic>
      <p:pic>
        <p:nvPicPr>
          <p:cNvPr id="4" name="Picture 3" descr="A picture containing person, building, outdoor, blue&#10;&#10;Description automatically generated">
            <a:extLst>
              <a:ext uri="{FF2B5EF4-FFF2-40B4-BE49-F238E27FC236}">
                <a16:creationId xmlns:a16="http://schemas.microsoft.com/office/drawing/2014/main" id="{511985C5-5AA8-A7D2-D574-FCE5743A0A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46453" y="4343400"/>
            <a:ext cx="1644547" cy="1097356"/>
          </a:xfrm>
          <a:prstGeom prst="rect">
            <a:avLst/>
          </a:prstGeom>
        </p:spPr>
      </p:pic>
      <p:pic>
        <p:nvPicPr>
          <p:cNvPr id="7" name="Picture 6" descr="Chart, histogram, scatter chart&#10;&#10;Description automatically generated">
            <a:extLst>
              <a:ext uri="{FF2B5EF4-FFF2-40B4-BE49-F238E27FC236}">
                <a16:creationId xmlns:a16="http://schemas.microsoft.com/office/drawing/2014/main" id="{4BA1CD95-9A7D-E9C8-8220-BBEC1F6D9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092" y="4489782"/>
            <a:ext cx="2332216" cy="991043"/>
          </a:xfrm>
          <a:prstGeom prst="rect">
            <a:avLst/>
          </a:prstGeom>
        </p:spPr>
      </p:pic>
    </p:spTree>
    <p:extLst>
      <p:ext uri="{BB962C8B-B14F-4D97-AF65-F5344CB8AC3E}">
        <p14:creationId xmlns:p14="http://schemas.microsoft.com/office/powerpoint/2010/main" val="1506460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Google</a:t>
            </a:r>
          </a:p>
        </p:txBody>
      </p:sp>
      <p:pic>
        <p:nvPicPr>
          <p:cNvPr id="8" name="Picture 7">
            <a:extLst>
              <a:ext uri="{FF2B5EF4-FFF2-40B4-BE49-F238E27FC236}">
                <a16:creationId xmlns:a16="http://schemas.microsoft.com/office/drawing/2014/main" id="{F90F1330-94F9-4880-A6A9-95EAEF4CC2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984" y="290780"/>
            <a:ext cx="1374847" cy="542733"/>
          </a:xfrm>
          <a:prstGeom prst="rect">
            <a:avLst/>
          </a:prstGeom>
        </p:spPr>
      </p:pic>
      <p:sp>
        <p:nvSpPr>
          <p:cNvPr id="9" name="TextBox 8">
            <a:extLst>
              <a:ext uri="{FF2B5EF4-FFF2-40B4-BE49-F238E27FC236}">
                <a16:creationId xmlns:a16="http://schemas.microsoft.com/office/drawing/2014/main" id="{85470DE5-3623-4DCC-B77B-C5781E306978}"/>
              </a:ext>
            </a:extLst>
          </p:cNvPr>
          <p:cNvSpPr txBox="1"/>
          <p:nvPr/>
        </p:nvSpPr>
        <p:spPr>
          <a:xfrm>
            <a:off x="1308383" y="1290503"/>
            <a:ext cx="6146234" cy="830997"/>
          </a:xfrm>
          <a:prstGeom prst="rect">
            <a:avLst/>
          </a:prstGeom>
          <a:noFill/>
        </p:spPr>
        <p:txBody>
          <a:bodyPr wrap="none" rtlCol="0">
            <a:spAutoFit/>
          </a:bodyPr>
          <a:lstStyle/>
          <a:p>
            <a:r>
              <a:rPr lang="en-US" sz="4800" dirty="0"/>
              <a:t>Do Managers Matter?</a:t>
            </a:r>
          </a:p>
        </p:txBody>
      </p:sp>
      <p:pic>
        <p:nvPicPr>
          <p:cNvPr id="5" name="Picture 4" descr="A close up of a logo&#10;&#10;Description automatically generated">
            <a:extLst>
              <a:ext uri="{FF2B5EF4-FFF2-40B4-BE49-F238E27FC236}">
                <a16:creationId xmlns:a16="http://schemas.microsoft.com/office/drawing/2014/main" id="{2CD6BCFD-A90E-4908-8605-A83904EB9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030970"/>
            <a:ext cx="1981200" cy="1488402"/>
          </a:xfrm>
          <a:prstGeom prst="rect">
            <a:avLst/>
          </a:prstGeom>
        </p:spPr>
      </p:pic>
      <p:sp>
        <p:nvSpPr>
          <p:cNvPr id="6" name="TextBox 5">
            <a:extLst>
              <a:ext uri="{FF2B5EF4-FFF2-40B4-BE49-F238E27FC236}">
                <a16:creationId xmlns:a16="http://schemas.microsoft.com/office/drawing/2014/main" id="{E1A25851-320D-471A-867E-6B731DC560AE}"/>
              </a:ext>
            </a:extLst>
          </p:cNvPr>
          <p:cNvSpPr txBox="1"/>
          <p:nvPr/>
        </p:nvSpPr>
        <p:spPr>
          <a:xfrm>
            <a:off x="2590800" y="2138692"/>
            <a:ext cx="4724400" cy="1323439"/>
          </a:xfrm>
          <a:prstGeom prst="rect">
            <a:avLst/>
          </a:prstGeom>
          <a:noFill/>
        </p:spPr>
        <p:txBody>
          <a:bodyPr wrap="square" rtlCol="0">
            <a:spAutoFit/>
          </a:bodyPr>
          <a:lstStyle/>
          <a:p>
            <a:r>
              <a:rPr lang="en-US" sz="1600" i="1" dirty="0"/>
              <a:t>“They used regression analysis to determine whether managers who scored high semi-annual performance evaluations had subordinate engineers who also scored highly on performance and retention.  The answer was that they did.”</a:t>
            </a:r>
          </a:p>
        </p:txBody>
      </p:sp>
      <p:sp>
        <p:nvSpPr>
          <p:cNvPr id="14" name="Rectangle 13">
            <a:extLst>
              <a:ext uri="{FF2B5EF4-FFF2-40B4-BE49-F238E27FC236}">
                <a16:creationId xmlns:a16="http://schemas.microsoft.com/office/drawing/2014/main" id="{44E24978-C433-423C-B6EB-BB7EBE7B064B}"/>
              </a:ext>
            </a:extLst>
          </p:cNvPr>
          <p:cNvSpPr/>
          <p:nvPr/>
        </p:nvSpPr>
        <p:spPr>
          <a:xfrm>
            <a:off x="4648200" y="5791200"/>
            <a:ext cx="4572000" cy="338554"/>
          </a:xfrm>
          <a:prstGeom prst="rect">
            <a:avLst/>
          </a:prstGeom>
        </p:spPr>
        <p:txBody>
          <a:bodyPr wrap="square">
            <a:spAutoFit/>
          </a:bodyPr>
          <a:lstStyle/>
          <a:p>
            <a:r>
              <a:rPr lang="en-US" sz="800" dirty="0">
                <a:hlinkClick r:id="rId4"/>
              </a:rPr>
              <a:t>https://wol.iza.org/articles/bosses-matter-the-effects-of-managers-on-workers-performance/long</a:t>
            </a:r>
            <a:endParaRPr lang="en-US" sz="800" dirty="0"/>
          </a:p>
          <a:p>
            <a:endParaRPr lang="en-US" sz="800" dirty="0"/>
          </a:p>
        </p:txBody>
      </p:sp>
      <p:sp>
        <p:nvSpPr>
          <p:cNvPr id="15" name="TextBox 14">
            <a:extLst>
              <a:ext uri="{FF2B5EF4-FFF2-40B4-BE49-F238E27FC236}">
                <a16:creationId xmlns:a16="http://schemas.microsoft.com/office/drawing/2014/main" id="{E074DDA5-3ECC-4C2C-8B7C-6B5A0FAC4557}"/>
              </a:ext>
            </a:extLst>
          </p:cNvPr>
          <p:cNvSpPr txBox="1"/>
          <p:nvPr/>
        </p:nvSpPr>
        <p:spPr>
          <a:xfrm>
            <a:off x="228600" y="4724400"/>
            <a:ext cx="2632452" cy="553998"/>
          </a:xfrm>
          <a:prstGeom prst="rect">
            <a:avLst/>
          </a:prstGeom>
          <a:noFill/>
        </p:spPr>
        <p:txBody>
          <a:bodyPr wrap="none" rtlCol="0">
            <a:spAutoFit/>
          </a:bodyPr>
          <a:lstStyle/>
          <a:p>
            <a:r>
              <a:rPr lang="en-US" sz="1000" dirty="0"/>
              <a:t>10,000+ observations, 100+ variables</a:t>
            </a:r>
          </a:p>
          <a:p>
            <a:r>
              <a:rPr lang="en-US" sz="1000" dirty="0"/>
              <a:t>Performance appraisals, employee surveys</a:t>
            </a:r>
          </a:p>
          <a:p>
            <a:r>
              <a:rPr lang="en-US" sz="1000" dirty="0"/>
              <a:t>Top manager award nominations </a:t>
            </a:r>
          </a:p>
        </p:txBody>
      </p:sp>
      <p:sp>
        <p:nvSpPr>
          <p:cNvPr id="16" name="TextBox 15">
            <a:extLst>
              <a:ext uri="{FF2B5EF4-FFF2-40B4-BE49-F238E27FC236}">
                <a16:creationId xmlns:a16="http://schemas.microsoft.com/office/drawing/2014/main" id="{0CEBE98D-2F4A-4B25-B41C-DEF28E76994A}"/>
              </a:ext>
            </a:extLst>
          </p:cNvPr>
          <p:cNvSpPr txBox="1"/>
          <p:nvPr/>
        </p:nvSpPr>
        <p:spPr>
          <a:xfrm>
            <a:off x="228600" y="5257800"/>
            <a:ext cx="1593706" cy="707886"/>
          </a:xfrm>
          <a:prstGeom prst="rect">
            <a:avLst/>
          </a:prstGeom>
          <a:noFill/>
        </p:spPr>
        <p:txBody>
          <a:bodyPr wrap="none" rtlCol="0">
            <a:spAutoFit/>
          </a:bodyPr>
          <a:lstStyle/>
          <a:p>
            <a:r>
              <a:rPr lang="en-US" sz="1000" dirty="0"/>
              <a:t>Multi-year</a:t>
            </a:r>
          </a:p>
          <a:p>
            <a:r>
              <a:rPr lang="en-US" sz="1000" dirty="0"/>
              <a:t>Top down, bottom up</a:t>
            </a:r>
          </a:p>
          <a:p>
            <a:r>
              <a:rPr lang="en-US" sz="1000" dirty="0"/>
              <a:t>Qualitative &amp; quantitative</a:t>
            </a:r>
          </a:p>
          <a:p>
            <a:endParaRPr lang="en-US" sz="1000" dirty="0"/>
          </a:p>
        </p:txBody>
      </p:sp>
      <p:sp>
        <p:nvSpPr>
          <p:cNvPr id="17" name="Rectangle 16">
            <a:extLst>
              <a:ext uri="{FF2B5EF4-FFF2-40B4-BE49-F238E27FC236}">
                <a16:creationId xmlns:a16="http://schemas.microsoft.com/office/drawing/2014/main" id="{E88B67BC-CDBD-449A-B5FA-B2BABF262D7A}"/>
              </a:ext>
            </a:extLst>
          </p:cNvPr>
          <p:cNvSpPr/>
          <p:nvPr/>
        </p:nvSpPr>
        <p:spPr>
          <a:xfrm>
            <a:off x="4572000" y="3733800"/>
            <a:ext cx="4572000" cy="1938992"/>
          </a:xfrm>
          <a:prstGeom prst="rect">
            <a:avLst/>
          </a:prstGeom>
        </p:spPr>
        <p:txBody>
          <a:bodyPr>
            <a:spAutoFit/>
          </a:bodyPr>
          <a:lstStyle/>
          <a:p>
            <a:pPr marL="171450" indent="-171450">
              <a:buFont typeface="Arial" panose="020B0604020202020204" pitchFamily="34" charset="0"/>
              <a:buChar char="•"/>
            </a:pPr>
            <a:r>
              <a:rPr lang="en-US" sz="1200" b="1" dirty="0">
                <a:solidFill>
                  <a:srgbClr val="00B050"/>
                </a:solidFill>
                <a:latin typeface="+mn-lt"/>
              </a:rPr>
              <a:t>Is a good coach</a:t>
            </a:r>
          </a:p>
          <a:p>
            <a:pPr marL="171450" indent="-171450">
              <a:buFont typeface="Arial" panose="020B0604020202020204" pitchFamily="34" charset="0"/>
              <a:buChar char="•"/>
            </a:pPr>
            <a:r>
              <a:rPr lang="en-US" sz="1200" b="1" dirty="0">
                <a:solidFill>
                  <a:srgbClr val="00B050"/>
                </a:solidFill>
                <a:latin typeface="+mn-lt"/>
              </a:rPr>
              <a:t>Empowers the team and does not micromanage</a:t>
            </a:r>
          </a:p>
          <a:p>
            <a:pPr marL="171450" indent="-171450">
              <a:buFont typeface="Arial" panose="020B0604020202020204" pitchFamily="34" charset="0"/>
              <a:buChar char="•"/>
            </a:pPr>
            <a:r>
              <a:rPr lang="en-US" sz="1200" b="1" dirty="0">
                <a:solidFill>
                  <a:srgbClr val="00B050"/>
                </a:solidFill>
                <a:latin typeface="+mn-lt"/>
              </a:rPr>
              <a:t>Expresses interest / concern for team members’ success and personal wellbeing</a:t>
            </a:r>
          </a:p>
          <a:p>
            <a:pPr marL="171450" indent="-171450">
              <a:buFont typeface="Arial" panose="020B0604020202020204" pitchFamily="34" charset="0"/>
              <a:buChar char="•"/>
            </a:pPr>
            <a:r>
              <a:rPr lang="en-US" sz="1200" b="1" dirty="0">
                <a:solidFill>
                  <a:srgbClr val="00B050"/>
                </a:solidFill>
                <a:latin typeface="+mn-lt"/>
              </a:rPr>
              <a:t>Is productive and results-orientated</a:t>
            </a:r>
          </a:p>
          <a:p>
            <a:pPr marL="171450" indent="-171450">
              <a:buFont typeface="Arial" panose="020B0604020202020204" pitchFamily="34" charset="0"/>
              <a:buChar char="•"/>
            </a:pPr>
            <a:r>
              <a:rPr lang="en-US" sz="1200" b="1" dirty="0">
                <a:solidFill>
                  <a:srgbClr val="00B050"/>
                </a:solidFill>
                <a:latin typeface="+mn-lt"/>
              </a:rPr>
              <a:t>Is a good communicator – listens and shares information</a:t>
            </a:r>
          </a:p>
          <a:p>
            <a:pPr marL="171450" indent="-171450">
              <a:buFont typeface="Arial" panose="020B0604020202020204" pitchFamily="34" charset="0"/>
              <a:buChar char="•"/>
            </a:pPr>
            <a:r>
              <a:rPr lang="en-US" sz="1200" b="1" dirty="0">
                <a:solidFill>
                  <a:srgbClr val="00B050"/>
                </a:solidFill>
                <a:latin typeface="+mn-lt"/>
              </a:rPr>
              <a:t>Helps with career development</a:t>
            </a:r>
          </a:p>
          <a:p>
            <a:pPr marL="171450" indent="-171450">
              <a:buFont typeface="Arial" panose="020B0604020202020204" pitchFamily="34" charset="0"/>
              <a:buChar char="•"/>
            </a:pPr>
            <a:r>
              <a:rPr lang="en-US" sz="1200" b="1" dirty="0">
                <a:solidFill>
                  <a:srgbClr val="00B050"/>
                </a:solidFill>
                <a:latin typeface="+mn-lt"/>
              </a:rPr>
              <a:t>Has a clear vision / strategy for the team</a:t>
            </a:r>
          </a:p>
          <a:p>
            <a:pPr marL="171450" indent="-171450">
              <a:buFont typeface="Arial" panose="020B0604020202020204" pitchFamily="34" charset="0"/>
              <a:buChar char="•"/>
            </a:pPr>
            <a:r>
              <a:rPr lang="en-US" sz="1200" b="1" dirty="0">
                <a:solidFill>
                  <a:srgbClr val="00B050"/>
                </a:solidFill>
                <a:latin typeface="+mn-lt"/>
              </a:rPr>
              <a:t>Has important technical skills that help him / her advice the team</a:t>
            </a:r>
            <a:endParaRPr lang="en-US" sz="1200" b="1" i="0" u="none" strike="noStrike" dirty="0">
              <a:solidFill>
                <a:srgbClr val="00B050"/>
              </a:solidFill>
              <a:effectLst/>
              <a:latin typeface="+mn-lt"/>
            </a:endParaRPr>
          </a:p>
        </p:txBody>
      </p:sp>
      <p:pic>
        <p:nvPicPr>
          <p:cNvPr id="18" name="Picture 17">
            <a:extLst>
              <a:ext uri="{FF2B5EF4-FFF2-40B4-BE49-F238E27FC236}">
                <a16:creationId xmlns:a16="http://schemas.microsoft.com/office/drawing/2014/main" id="{E3271D56-1B05-49D7-B111-7C71AD568D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2200" y="5105400"/>
            <a:ext cx="1524000" cy="867834"/>
          </a:xfrm>
          <a:prstGeom prst="rect">
            <a:avLst/>
          </a:prstGeom>
        </p:spPr>
      </p:pic>
      <p:pic>
        <p:nvPicPr>
          <p:cNvPr id="13" name="Picture 12" descr="A picture containing clock, meter&#10;&#10;Description automatically generated">
            <a:extLst>
              <a:ext uri="{FF2B5EF4-FFF2-40B4-BE49-F238E27FC236}">
                <a16:creationId xmlns:a16="http://schemas.microsoft.com/office/drawing/2014/main" id="{D0A6DF03-5BA0-783B-DE8C-281159AB09A0}"/>
              </a:ext>
            </a:extLst>
          </p:cNvPr>
          <p:cNvPicPr>
            <a:picLocks noChangeAspect="1"/>
          </p:cNvPicPr>
          <p:nvPr/>
        </p:nvPicPr>
        <p:blipFill>
          <a:blip r:embed="rId6"/>
          <a:stretch>
            <a:fillRect/>
          </a:stretch>
        </p:blipFill>
        <p:spPr>
          <a:xfrm>
            <a:off x="8077200" y="90220"/>
            <a:ext cx="914400" cy="914400"/>
          </a:xfrm>
          <a:prstGeom prst="rect">
            <a:avLst/>
          </a:prstGeom>
        </p:spPr>
      </p:pic>
      <p:pic>
        <p:nvPicPr>
          <p:cNvPr id="19" name="Picture 18" descr="A picture containing sitting, toy, table, white&#10;&#10;Description automatically generated">
            <a:extLst>
              <a:ext uri="{FF2B5EF4-FFF2-40B4-BE49-F238E27FC236}">
                <a16:creationId xmlns:a16="http://schemas.microsoft.com/office/drawing/2014/main" id="{4EDA0895-9DFC-B663-461B-BD28A7AA53CA}"/>
              </a:ext>
            </a:extLst>
          </p:cNvPr>
          <p:cNvPicPr>
            <a:picLocks noChangeAspect="1"/>
          </p:cNvPicPr>
          <p:nvPr/>
        </p:nvPicPr>
        <p:blipFill>
          <a:blip r:embed="rId7"/>
          <a:stretch>
            <a:fillRect/>
          </a:stretch>
        </p:blipFill>
        <p:spPr>
          <a:xfrm>
            <a:off x="7239000" y="133895"/>
            <a:ext cx="685800" cy="827049"/>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40843432-D189-76A3-E9F9-E8E71950F18E}"/>
                  </a:ext>
                </a:extLst>
              </p14:cNvPr>
              <p14:cNvContentPartPr/>
              <p14:nvPr/>
            </p14:nvContentPartPr>
            <p14:xfrm>
              <a:off x="3812760" y="2367864"/>
              <a:ext cx="1729800" cy="9720"/>
            </p14:xfrm>
          </p:contentPart>
        </mc:Choice>
        <mc:Fallback xmlns="">
          <p:pic>
            <p:nvPicPr>
              <p:cNvPr id="2" name="Ink 1">
                <a:extLst>
                  <a:ext uri="{FF2B5EF4-FFF2-40B4-BE49-F238E27FC236}">
                    <a16:creationId xmlns:a16="http://schemas.microsoft.com/office/drawing/2014/main" id="{40843432-D189-76A3-E9F9-E8E71950F18E}"/>
                  </a:ext>
                </a:extLst>
              </p:cNvPr>
              <p:cNvPicPr/>
              <p:nvPr/>
            </p:nvPicPr>
            <p:blipFill>
              <a:blip r:embed="rId9"/>
              <a:stretch>
                <a:fillRect/>
              </a:stretch>
            </p:blipFill>
            <p:spPr>
              <a:xfrm>
                <a:off x="3794760" y="2332224"/>
                <a:ext cx="1765440" cy="81360"/>
              </a:xfrm>
              <a:prstGeom prst="rect">
                <a:avLst/>
              </a:prstGeom>
            </p:spPr>
          </p:pic>
        </mc:Fallback>
      </mc:AlternateContent>
    </p:spTree>
    <p:extLst>
      <p:ext uri="{BB962C8B-B14F-4D97-AF65-F5344CB8AC3E}">
        <p14:creationId xmlns:p14="http://schemas.microsoft.com/office/powerpoint/2010/main" val="719872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CEO Golf</a:t>
            </a:r>
          </a:p>
        </p:txBody>
      </p:sp>
      <p:sp>
        <p:nvSpPr>
          <p:cNvPr id="14" name="Rectangle 13">
            <a:extLst>
              <a:ext uri="{FF2B5EF4-FFF2-40B4-BE49-F238E27FC236}">
                <a16:creationId xmlns:a16="http://schemas.microsoft.com/office/drawing/2014/main" id="{44E24978-C433-423C-B6EB-BB7EBE7B064B}"/>
              </a:ext>
            </a:extLst>
          </p:cNvPr>
          <p:cNvSpPr/>
          <p:nvPr/>
        </p:nvSpPr>
        <p:spPr>
          <a:xfrm>
            <a:off x="4648200" y="5791200"/>
            <a:ext cx="4572000" cy="338554"/>
          </a:xfrm>
          <a:prstGeom prst="rect">
            <a:avLst/>
          </a:prstGeom>
        </p:spPr>
        <p:txBody>
          <a:bodyPr wrap="square">
            <a:spAutoFit/>
          </a:bodyPr>
          <a:lstStyle/>
          <a:p>
            <a:r>
              <a:rPr lang="en-US" sz="800" dirty="0">
                <a:hlinkClick r:id="rId2"/>
              </a:rPr>
              <a:t>https://wol.iza.org/articles/bosses-matter-the-effects-of-managers-on-workers-performance/long</a:t>
            </a:r>
            <a:endParaRPr lang="en-US" sz="800" dirty="0"/>
          </a:p>
          <a:p>
            <a:endParaRPr lang="en-US" sz="800" dirty="0"/>
          </a:p>
        </p:txBody>
      </p:sp>
      <p:grpSp>
        <p:nvGrpSpPr>
          <p:cNvPr id="4" name="Group 3">
            <a:extLst>
              <a:ext uri="{FF2B5EF4-FFF2-40B4-BE49-F238E27FC236}">
                <a16:creationId xmlns:a16="http://schemas.microsoft.com/office/drawing/2014/main" id="{9A0A8E5C-45FC-B80D-9804-82B3A9684229}"/>
              </a:ext>
            </a:extLst>
          </p:cNvPr>
          <p:cNvGrpSpPr/>
          <p:nvPr/>
        </p:nvGrpSpPr>
        <p:grpSpPr>
          <a:xfrm>
            <a:off x="198965" y="1366010"/>
            <a:ext cx="8746070" cy="4125980"/>
            <a:chOff x="228600" y="1371601"/>
            <a:chExt cx="8746070" cy="4125980"/>
          </a:xfrm>
        </p:grpSpPr>
        <p:pic>
          <p:nvPicPr>
            <p:cNvPr id="5" name="Picture 4">
              <a:extLst>
                <a:ext uri="{FF2B5EF4-FFF2-40B4-BE49-F238E27FC236}">
                  <a16:creationId xmlns:a16="http://schemas.microsoft.com/office/drawing/2014/main" id="{1AAB9A87-872D-1854-2949-7448F348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1" y="1371601"/>
              <a:ext cx="3200400" cy="403412"/>
            </a:xfrm>
            <a:prstGeom prst="rect">
              <a:avLst/>
            </a:prstGeom>
          </p:spPr>
        </p:pic>
        <p:pic>
          <p:nvPicPr>
            <p:cNvPr id="6" name="Picture 5">
              <a:extLst>
                <a:ext uri="{FF2B5EF4-FFF2-40B4-BE49-F238E27FC236}">
                  <a16:creationId xmlns:a16="http://schemas.microsoft.com/office/drawing/2014/main" id="{28D5D81B-9C16-0F5A-77D4-32EDF2F16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905000"/>
              <a:ext cx="3810000" cy="3592581"/>
            </a:xfrm>
            <a:prstGeom prst="rect">
              <a:avLst/>
            </a:prstGeom>
          </p:spPr>
        </p:pic>
        <p:pic>
          <p:nvPicPr>
            <p:cNvPr id="7" name="Picture 6">
              <a:extLst>
                <a:ext uri="{FF2B5EF4-FFF2-40B4-BE49-F238E27FC236}">
                  <a16:creationId xmlns:a16="http://schemas.microsoft.com/office/drawing/2014/main" id="{C9BB2CDA-C100-DCD2-ADF2-68801267EB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0071" y="3143235"/>
              <a:ext cx="5434599" cy="1504965"/>
            </a:xfrm>
            <a:prstGeom prst="rect">
              <a:avLst/>
            </a:prstGeom>
          </p:spPr>
        </p:pic>
      </p:grpSp>
      <p:pic>
        <p:nvPicPr>
          <p:cNvPr id="8" name="Picture 7" descr="A picture containing clock, meter&#10;&#10;Description automatically generated">
            <a:extLst>
              <a:ext uri="{FF2B5EF4-FFF2-40B4-BE49-F238E27FC236}">
                <a16:creationId xmlns:a16="http://schemas.microsoft.com/office/drawing/2014/main" id="{14AAA9A0-C1F4-698B-F3D0-C14F94319A8C}"/>
              </a:ext>
            </a:extLst>
          </p:cNvPr>
          <p:cNvPicPr>
            <a:picLocks noChangeAspect="1"/>
          </p:cNvPicPr>
          <p:nvPr/>
        </p:nvPicPr>
        <p:blipFill>
          <a:blip r:embed="rId6"/>
          <a:stretch>
            <a:fillRect/>
          </a:stretch>
        </p:blipFill>
        <p:spPr>
          <a:xfrm>
            <a:off x="8077200" y="90220"/>
            <a:ext cx="914400" cy="914400"/>
          </a:xfrm>
          <a:prstGeom prst="rect">
            <a:avLst/>
          </a:prstGeom>
        </p:spPr>
      </p:pic>
      <p:pic>
        <p:nvPicPr>
          <p:cNvPr id="9" name="Picture 8" descr="A picture containing sitting, toy, table, white&#10;&#10;Description automatically generated">
            <a:extLst>
              <a:ext uri="{FF2B5EF4-FFF2-40B4-BE49-F238E27FC236}">
                <a16:creationId xmlns:a16="http://schemas.microsoft.com/office/drawing/2014/main" id="{053464C5-390D-6E14-59A4-C7855E8E157A}"/>
              </a:ext>
            </a:extLst>
          </p:cNvPr>
          <p:cNvPicPr>
            <a:picLocks noChangeAspect="1"/>
          </p:cNvPicPr>
          <p:nvPr/>
        </p:nvPicPr>
        <p:blipFill>
          <a:blip r:embed="rId7"/>
          <a:stretch>
            <a:fillRect/>
          </a:stretch>
        </p:blipFill>
        <p:spPr>
          <a:xfrm>
            <a:off x="7239000" y="133895"/>
            <a:ext cx="685800" cy="827049"/>
          </a:xfrm>
          <a:prstGeom prst="rect">
            <a:avLst/>
          </a:prstGeom>
        </p:spPr>
      </p:pic>
    </p:spTree>
    <p:extLst>
      <p:ext uri="{BB962C8B-B14F-4D97-AF65-F5344CB8AC3E}">
        <p14:creationId xmlns:p14="http://schemas.microsoft.com/office/powerpoint/2010/main" val="3970273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Classification Trees</a:t>
            </a:r>
          </a:p>
        </p:txBody>
      </p:sp>
      <p:pic>
        <p:nvPicPr>
          <p:cNvPr id="4" name="Picture 3" descr="Screen Shot 2016-03-12 at 2.49.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880" y="1549126"/>
            <a:ext cx="1714500" cy="2540000"/>
          </a:xfrm>
          <a:prstGeom prst="rect">
            <a:avLst/>
          </a:prstGeom>
        </p:spPr>
      </p:pic>
      <p:pic>
        <p:nvPicPr>
          <p:cNvPr id="5" name="Picture 4" descr="Unknown-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696" y="4317935"/>
            <a:ext cx="1219200" cy="611523"/>
          </a:xfrm>
          <a:prstGeom prst="rect">
            <a:avLst/>
          </a:prstGeom>
        </p:spPr>
      </p:pic>
      <p:pic>
        <p:nvPicPr>
          <p:cNvPr id="6" name="Picture 5" descr="Unknow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06" y="4416132"/>
            <a:ext cx="990600" cy="302547"/>
          </a:xfrm>
          <a:prstGeom prst="rect">
            <a:avLst/>
          </a:prstGeom>
        </p:spPr>
      </p:pic>
      <p:grpSp>
        <p:nvGrpSpPr>
          <p:cNvPr id="7" name="Group 6"/>
          <p:cNvGrpSpPr/>
          <p:nvPr/>
        </p:nvGrpSpPr>
        <p:grpSpPr>
          <a:xfrm>
            <a:off x="4267200" y="2127879"/>
            <a:ext cx="3517027" cy="2667000"/>
            <a:chOff x="3886200" y="3429000"/>
            <a:chExt cx="3517027" cy="2667000"/>
          </a:xfrm>
        </p:grpSpPr>
        <p:sp>
          <p:nvSpPr>
            <p:cNvPr id="8" name="Rounded Rectangle 10"/>
            <p:cNvSpPr/>
            <p:nvPr/>
          </p:nvSpPr>
          <p:spPr>
            <a:xfrm>
              <a:off x="5483090" y="3429000"/>
              <a:ext cx="114300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483090" y="3518356"/>
              <a:ext cx="1222510" cy="215444"/>
            </a:xfrm>
            <a:prstGeom prst="rect">
              <a:avLst/>
            </a:prstGeom>
            <a:noFill/>
          </p:spPr>
          <p:txBody>
            <a:bodyPr wrap="none" rtlCol="0">
              <a:spAutoFit/>
            </a:bodyPr>
            <a:lstStyle/>
            <a:p>
              <a:r>
                <a:rPr lang="en-US" sz="800" dirty="0"/>
                <a:t>Did your wife see you?</a:t>
              </a:r>
            </a:p>
          </p:txBody>
        </p:sp>
        <p:sp>
          <p:nvSpPr>
            <p:cNvPr id="10" name="Rounded Rectangle 14"/>
            <p:cNvSpPr/>
            <p:nvPr/>
          </p:nvSpPr>
          <p:spPr>
            <a:xfrm>
              <a:off x="6626090" y="4114800"/>
              <a:ext cx="46051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626090" y="4204156"/>
              <a:ext cx="428322" cy="215444"/>
            </a:xfrm>
            <a:prstGeom prst="rect">
              <a:avLst/>
            </a:prstGeom>
            <a:noFill/>
          </p:spPr>
          <p:txBody>
            <a:bodyPr wrap="none" rtlCol="0">
              <a:spAutoFit/>
            </a:bodyPr>
            <a:lstStyle/>
            <a:p>
              <a:r>
                <a:rPr lang="en-US" sz="800" dirty="0"/>
                <a:t>Eat It</a:t>
              </a:r>
            </a:p>
          </p:txBody>
        </p:sp>
        <p:cxnSp>
          <p:nvCxnSpPr>
            <p:cNvPr id="12" name="Straight Arrow Connector 11"/>
            <p:cNvCxnSpPr>
              <a:endCxn id="12" idx="0"/>
            </p:cNvCxnSpPr>
            <p:nvPr/>
          </p:nvCxnSpPr>
          <p:spPr>
            <a:xfrm>
              <a:off x="6400800" y="3810000"/>
              <a:ext cx="455545"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629400" y="3810000"/>
              <a:ext cx="338554" cy="215444"/>
            </a:xfrm>
            <a:prstGeom prst="rect">
              <a:avLst/>
            </a:prstGeom>
            <a:noFill/>
          </p:spPr>
          <p:txBody>
            <a:bodyPr wrap="none" rtlCol="0">
              <a:spAutoFit/>
            </a:bodyPr>
            <a:lstStyle/>
            <a:p>
              <a:r>
                <a:rPr lang="en-US" sz="800" dirty="0"/>
                <a:t>NO</a:t>
              </a:r>
            </a:p>
          </p:txBody>
        </p:sp>
        <p:cxnSp>
          <p:nvCxnSpPr>
            <p:cNvPr id="14" name="Straight Arrow Connector 13"/>
            <p:cNvCxnSpPr/>
            <p:nvPr/>
          </p:nvCxnSpPr>
          <p:spPr>
            <a:xfrm flipH="1">
              <a:off x="5486400" y="3810000"/>
              <a:ext cx="304800" cy="3810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ounded Rectangle 21"/>
            <p:cNvSpPr/>
            <p:nvPr/>
          </p:nvSpPr>
          <p:spPr>
            <a:xfrm>
              <a:off x="4953000" y="4191000"/>
              <a:ext cx="99060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953000" y="4280356"/>
              <a:ext cx="1013368" cy="215444"/>
            </a:xfrm>
            <a:prstGeom prst="rect">
              <a:avLst/>
            </a:prstGeom>
            <a:noFill/>
          </p:spPr>
          <p:txBody>
            <a:bodyPr wrap="none" rtlCol="0">
              <a:spAutoFit/>
            </a:bodyPr>
            <a:lstStyle/>
            <a:p>
              <a:r>
                <a:rPr lang="en-US" sz="800" dirty="0"/>
                <a:t>Was it expensive?</a:t>
              </a:r>
            </a:p>
          </p:txBody>
        </p:sp>
        <p:cxnSp>
          <p:nvCxnSpPr>
            <p:cNvPr id="17" name="Straight Arrow Connector 16"/>
            <p:cNvCxnSpPr/>
            <p:nvPr/>
          </p:nvCxnSpPr>
          <p:spPr>
            <a:xfrm>
              <a:off x="5757446" y="4572000"/>
              <a:ext cx="455545"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86046" y="4572000"/>
              <a:ext cx="338554" cy="215444"/>
            </a:xfrm>
            <a:prstGeom prst="rect">
              <a:avLst/>
            </a:prstGeom>
            <a:noFill/>
          </p:spPr>
          <p:txBody>
            <a:bodyPr wrap="none" rtlCol="0">
              <a:spAutoFit/>
            </a:bodyPr>
            <a:lstStyle/>
            <a:p>
              <a:r>
                <a:rPr lang="en-US" sz="800" dirty="0"/>
                <a:t>NO</a:t>
              </a:r>
            </a:p>
          </p:txBody>
        </p:sp>
        <p:sp>
          <p:nvSpPr>
            <p:cNvPr id="19" name="TextBox 18"/>
            <p:cNvSpPr txBox="1"/>
            <p:nvPr/>
          </p:nvSpPr>
          <p:spPr>
            <a:xfrm>
              <a:off x="5257800" y="3810000"/>
              <a:ext cx="389951" cy="215444"/>
            </a:xfrm>
            <a:prstGeom prst="rect">
              <a:avLst/>
            </a:prstGeom>
            <a:noFill/>
          </p:spPr>
          <p:txBody>
            <a:bodyPr wrap="none" rtlCol="0">
              <a:spAutoFit/>
            </a:bodyPr>
            <a:lstStyle/>
            <a:p>
              <a:r>
                <a:rPr lang="en-US" sz="800" dirty="0"/>
                <a:t>YES</a:t>
              </a:r>
            </a:p>
          </p:txBody>
        </p:sp>
        <p:cxnSp>
          <p:nvCxnSpPr>
            <p:cNvPr id="20" name="Straight Arrow Connector 19"/>
            <p:cNvCxnSpPr/>
            <p:nvPr/>
          </p:nvCxnSpPr>
          <p:spPr>
            <a:xfrm flipH="1">
              <a:off x="4800600" y="4572000"/>
              <a:ext cx="304800" cy="3810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572000" y="4572000"/>
              <a:ext cx="389951" cy="215444"/>
            </a:xfrm>
            <a:prstGeom prst="rect">
              <a:avLst/>
            </a:prstGeom>
            <a:noFill/>
          </p:spPr>
          <p:txBody>
            <a:bodyPr wrap="none" rtlCol="0">
              <a:spAutoFit/>
            </a:bodyPr>
            <a:lstStyle/>
            <a:p>
              <a:r>
                <a:rPr lang="en-US" sz="800" dirty="0"/>
                <a:t>YES</a:t>
              </a:r>
            </a:p>
          </p:txBody>
        </p:sp>
        <p:sp>
          <p:nvSpPr>
            <p:cNvPr id="22" name="Rounded Rectangle 29"/>
            <p:cNvSpPr/>
            <p:nvPr/>
          </p:nvSpPr>
          <p:spPr>
            <a:xfrm>
              <a:off x="5920051" y="4876800"/>
              <a:ext cx="708568"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5920051" y="4966156"/>
              <a:ext cx="709349" cy="215444"/>
            </a:xfrm>
            <a:prstGeom prst="rect">
              <a:avLst/>
            </a:prstGeom>
            <a:noFill/>
          </p:spPr>
          <p:txBody>
            <a:bodyPr wrap="none" rtlCol="0">
              <a:spAutoFit/>
            </a:bodyPr>
            <a:lstStyle/>
            <a:p>
              <a:r>
                <a:rPr lang="en-US" sz="800" dirty="0"/>
                <a:t>Is it bacon?</a:t>
              </a:r>
            </a:p>
          </p:txBody>
        </p:sp>
        <p:cxnSp>
          <p:nvCxnSpPr>
            <p:cNvPr id="24" name="Straight Arrow Connector 23"/>
            <p:cNvCxnSpPr/>
            <p:nvPr/>
          </p:nvCxnSpPr>
          <p:spPr>
            <a:xfrm>
              <a:off x="6443246" y="5257800"/>
              <a:ext cx="455545"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671846" y="5257800"/>
              <a:ext cx="338554" cy="215444"/>
            </a:xfrm>
            <a:prstGeom prst="rect">
              <a:avLst/>
            </a:prstGeom>
            <a:noFill/>
          </p:spPr>
          <p:txBody>
            <a:bodyPr wrap="none" rtlCol="0">
              <a:spAutoFit/>
            </a:bodyPr>
            <a:lstStyle/>
            <a:p>
              <a:r>
                <a:rPr lang="en-US" sz="800" dirty="0"/>
                <a:t>NO</a:t>
              </a:r>
            </a:p>
          </p:txBody>
        </p:sp>
        <p:sp>
          <p:nvSpPr>
            <p:cNvPr id="26" name="Rounded Rectangle 33"/>
            <p:cNvSpPr/>
            <p:nvPr/>
          </p:nvSpPr>
          <p:spPr>
            <a:xfrm>
              <a:off x="6705600" y="5562600"/>
              <a:ext cx="68580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705600" y="5651956"/>
              <a:ext cx="697627" cy="215444"/>
            </a:xfrm>
            <a:prstGeom prst="rect">
              <a:avLst/>
            </a:prstGeom>
            <a:noFill/>
          </p:spPr>
          <p:txBody>
            <a:bodyPr wrap="none" rtlCol="0">
              <a:spAutoFit/>
            </a:bodyPr>
            <a:lstStyle/>
            <a:p>
              <a:r>
                <a:rPr lang="en-US" sz="800" dirty="0"/>
                <a:t>Don’t Eat It</a:t>
              </a:r>
            </a:p>
          </p:txBody>
        </p:sp>
        <p:cxnSp>
          <p:nvCxnSpPr>
            <p:cNvPr id="28" name="Straight Arrow Connector 27"/>
            <p:cNvCxnSpPr/>
            <p:nvPr/>
          </p:nvCxnSpPr>
          <p:spPr>
            <a:xfrm flipH="1">
              <a:off x="5867400" y="5257800"/>
              <a:ext cx="304800" cy="3810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638800" y="5257800"/>
              <a:ext cx="389951" cy="215444"/>
            </a:xfrm>
            <a:prstGeom prst="rect">
              <a:avLst/>
            </a:prstGeom>
            <a:noFill/>
          </p:spPr>
          <p:txBody>
            <a:bodyPr wrap="none" rtlCol="0">
              <a:spAutoFit/>
            </a:bodyPr>
            <a:lstStyle/>
            <a:p>
              <a:r>
                <a:rPr lang="en-US" sz="800" dirty="0"/>
                <a:t>YES</a:t>
              </a:r>
            </a:p>
          </p:txBody>
        </p:sp>
        <p:sp>
          <p:nvSpPr>
            <p:cNvPr id="30" name="Rounded Rectangle 37"/>
            <p:cNvSpPr/>
            <p:nvPr/>
          </p:nvSpPr>
          <p:spPr>
            <a:xfrm>
              <a:off x="5638800" y="5638800"/>
              <a:ext cx="46051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5638800" y="5728156"/>
              <a:ext cx="428322" cy="215444"/>
            </a:xfrm>
            <a:prstGeom prst="rect">
              <a:avLst/>
            </a:prstGeom>
            <a:noFill/>
          </p:spPr>
          <p:txBody>
            <a:bodyPr wrap="none" rtlCol="0">
              <a:spAutoFit/>
            </a:bodyPr>
            <a:lstStyle/>
            <a:p>
              <a:r>
                <a:rPr lang="en-US" sz="800" dirty="0"/>
                <a:t>Eat It</a:t>
              </a:r>
            </a:p>
          </p:txBody>
        </p:sp>
        <p:sp>
          <p:nvSpPr>
            <p:cNvPr id="32" name="Rounded Rectangle 39"/>
            <p:cNvSpPr/>
            <p:nvPr/>
          </p:nvSpPr>
          <p:spPr>
            <a:xfrm>
              <a:off x="4114800" y="4953000"/>
              <a:ext cx="99060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4114801" y="5029200"/>
              <a:ext cx="1066799" cy="276999"/>
            </a:xfrm>
            <a:prstGeom prst="rect">
              <a:avLst/>
            </a:prstGeom>
            <a:noFill/>
          </p:spPr>
          <p:txBody>
            <a:bodyPr wrap="square" rtlCol="0">
              <a:spAutoFit/>
            </a:bodyPr>
            <a:lstStyle/>
            <a:p>
              <a:r>
                <a:rPr lang="en-US" sz="600" dirty="0"/>
                <a:t>Can you cut off the part that touched the floor?</a:t>
              </a:r>
            </a:p>
          </p:txBody>
        </p:sp>
        <p:sp>
          <p:nvSpPr>
            <p:cNvPr id="34" name="Rounded Rectangle 41"/>
            <p:cNvSpPr/>
            <p:nvPr/>
          </p:nvSpPr>
          <p:spPr>
            <a:xfrm>
              <a:off x="4949690" y="5638800"/>
              <a:ext cx="46051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4949690" y="5728156"/>
              <a:ext cx="428322" cy="215444"/>
            </a:xfrm>
            <a:prstGeom prst="rect">
              <a:avLst/>
            </a:prstGeom>
            <a:noFill/>
          </p:spPr>
          <p:txBody>
            <a:bodyPr wrap="none" rtlCol="0">
              <a:spAutoFit/>
            </a:bodyPr>
            <a:lstStyle/>
            <a:p>
              <a:r>
                <a:rPr lang="en-US" sz="800" dirty="0"/>
                <a:t>Eat It</a:t>
              </a:r>
            </a:p>
          </p:txBody>
        </p:sp>
        <p:cxnSp>
          <p:nvCxnSpPr>
            <p:cNvPr id="36" name="Straight Arrow Connector 35"/>
            <p:cNvCxnSpPr>
              <a:endCxn id="36" idx="0"/>
            </p:cNvCxnSpPr>
            <p:nvPr/>
          </p:nvCxnSpPr>
          <p:spPr>
            <a:xfrm>
              <a:off x="4724400" y="5334000"/>
              <a:ext cx="455545"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953000" y="5334000"/>
              <a:ext cx="338554" cy="215444"/>
            </a:xfrm>
            <a:prstGeom prst="rect">
              <a:avLst/>
            </a:prstGeom>
            <a:noFill/>
          </p:spPr>
          <p:txBody>
            <a:bodyPr wrap="none" rtlCol="0">
              <a:spAutoFit/>
            </a:bodyPr>
            <a:lstStyle/>
            <a:p>
              <a:r>
                <a:rPr lang="en-US" sz="800" dirty="0"/>
                <a:t>NO</a:t>
              </a:r>
            </a:p>
          </p:txBody>
        </p:sp>
        <p:cxnSp>
          <p:nvCxnSpPr>
            <p:cNvPr id="38" name="Straight Arrow Connector 37"/>
            <p:cNvCxnSpPr/>
            <p:nvPr/>
          </p:nvCxnSpPr>
          <p:spPr>
            <a:xfrm flipH="1">
              <a:off x="4114800" y="5334000"/>
              <a:ext cx="304800" cy="3810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886200" y="5334000"/>
              <a:ext cx="389951" cy="215444"/>
            </a:xfrm>
            <a:prstGeom prst="rect">
              <a:avLst/>
            </a:prstGeom>
            <a:noFill/>
          </p:spPr>
          <p:txBody>
            <a:bodyPr wrap="none" rtlCol="0">
              <a:spAutoFit/>
            </a:bodyPr>
            <a:lstStyle/>
            <a:p>
              <a:r>
                <a:rPr lang="en-US" sz="800" dirty="0"/>
                <a:t>YES</a:t>
              </a:r>
            </a:p>
          </p:txBody>
        </p:sp>
        <p:sp>
          <p:nvSpPr>
            <p:cNvPr id="40" name="Rounded Rectangle 47"/>
            <p:cNvSpPr/>
            <p:nvPr/>
          </p:nvSpPr>
          <p:spPr>
            <a:xfrm>
              <a:off x="3886200" y="5715000"/>
              <a:ext cx="460510" cy="3810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3886200" y="5804356"/>
              <a:ext cx="428322" cy="215444"/>
            </a:xfrm>
            <a:prstGeom prst="rect">
              <a:avLst/>
            </a:prstGeom>
            <a:noFill/>
          </p:spPr>
          <p:txBody>
            <a:bodyPr wrap="none" rtlCol="0">
              <a:spAutoFit/>
            </a:bodyPr>
            <a:lstStyle/>
            <a:p>
              <a:r>
                <a:rPr lang="en-US" sz="800" dirty="0"/>
                <a:t>Eat It</a:t>
              </a:r>
            </a:p>
          </p:txBody>
        </p:sp>
      </p:grpSp>
      <p:pic>
        <p:nvPicPr>
          <p:cNvPr id="43" name="Picture 42">
            <a:extLst>
              <a:ext uri="{FF2B5EF4-FFF2-40B4-BE49-F238E27FC236}">
                <a16:creationId xmlns:a16="http://schemas.microsoft.com/office/drawing/2014/main" id="{C81E7ED8-70D2-4E31-BEC3-7E2FCBAE65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6396" y="5139979"/>
            <a:ext cx="990600" cy="612257"/>
          </a:xfrm>
          <a:prstGeom prst="rect">
            <a:avLst/>
          </a:prstGeom>
        </p:spPr>
      </p:pic>
      <p:pic>
        <p:nvPicPr>
          <p:cNvPr id="44" name="Picture 43" descr="CiAQIHyUoAAM0LM.jpg">
            <a:extLst>
              <a:ext uri="{FF2B5EF4-FFF2-40B4-BE49-F238E27FC236}">
                <a16:creationId xmlns:a16="http://schemas.microsoft.com/office/drawing/2014/main" id="{97A7B8B2-F82C-4547-96CE-78A615CB492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39000" y="1371600"/>
            <a:ext cx="1524000" cy="1059366"/>
          </a:xfrm>
          <a:prstGeom prst="rect">
            <a:avLst/>
          </a:prstGeom>
        </p:spPr>
      </p:pic>
      <p:pic>
        <p:nvPicPr>
          <p:cNvPr id="45" name="Picture 44">
            <a:extLst>
              <a:ext uri="{FF2B5EF4-FFF2-40B4-BE49-F238E27FC236}">
                <a16:creationId xmlns:a16="http://schemas.microsoft.com/office/drawing/2014/main" id="{684EB71E-6F64-E27C-2620-3E93B9EFAC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3400" y="184215"/>
            <a:ext cx="770398" cy="728472"/>
          </a:xfrm>
          <a:prstGeom prst="rect">
            <a:avLst/>
          </a:prstGeom>
        </p:spPr>
      </p:pic>
      <p:pic>
        <p:nvPicPr>
          <p:cNvPr id="46" name="Picture 45" descr="A picture containing sitting, toy, table, white&#10;&#10;Description automatically generated">
            <a:extLst>
              <a:ext uri="{FF2B5EF4-FFF2-40B4-BE49-F238E27FC236}">
                <a16:creationId xmlns:a16="http://schemas.microsoft.com/office/drawing/2014/main" id="{D686BE85-13A0-F062-E99D-AC25D19576D0}"/>
              </a:ext>
            </a:extLst>
          </p:cNvPr>
          <p:cNvPicPr>
            <a:picLocks noChangeAspect="1"/>
          </p:cNvPicPr>
          <p:nvPr/>
        </p:nvPicPr>
        <p:blipFill>
          <a:blip r:embed="rId9"/>
          <a:stretch>
            <a:fillRect/>
          </a:stretch>
        </p:blipFill>
        <p:spPr>
          <a:xfrm>
            <a:off x="7239000" y="133895"/>
            <a:ext cx="685800" cy="827049"/>
          </a:xfrm>
          <a:prstGeom prst="rect">
            <a:avLst/>
          </a:prstGeom>
        </p:spPr>
      </p:pic>
    </p:spTree>
    <p:extLst>
      <p:ext uri="{BB962C8B-B14F-4D97-AF65-F5344CB8AC3E}">
        <p14:creationId xmlns:p14="http://schemas.microsoft.com/office/powerpoint/2010/main" val="191079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Classification Trees</a:t>
            </a:r>
          </a:p>
        </p:txBody>
      </p:sp>
      <p:pic>
        <p:nvPicPr>
          <p:cNvPr id="44" name="Picture 43">
            <a:extLst>
              <a:ext uri="{FF2B5EF4-FFF2-40B4-BE49-F238E27FC236}">
                <a16:creationId xmlns:a16="http://schemas.microsoft.com/office/drawing/2014/main" id="{9D918088-5B74-46C8-AFC4-0DDEE9A3C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447800"/>
            <a:ext cx="2184568" cy="990600"/>
          </a:xfrm>
          <a:prstGeom prst="rect">
            <a:avLst/>
          </a:prstGeom>
        </p:spPr>
      </p:pic>
      <p:sp>
        <p:nvSpPr>
          <p:cNvPr id="45" name="Rectangle 44">
            <a:extLst>
              <a:ext uri="{FF2B5EF4-FFF2-40B4-BE49-F238E27FC236}">
                <a16:creationId xmlns:a16="http://schemas.microsoft.com/office/drawing/2014/main" id="{D78AD236-269B-4A7C-808D-4E4E428D57FF}"/>
              </a:ext>
            </a:extLst>
          </p:cNvPr>
          <p:cNvSpPr/>
          <p:nvPr/>
        </p:nvSpPr>
        <p:spPr bwMode="auto">
          <a:xfrm>
            <a:off x="5181600" y="1905000"/>
            <a:ext cx="1143000" cy="609600"/>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8" charset="-128"/>
            </a:endParaRPr>
          </a:p>
        </p:txBody>
      </p:sp>
      <p:sp>
        <p:nvSpPr>
          <p:cNvPr id="3" name="TextBox 2">
            <a:extLst>
              <a:ext uri="{FF2B5EF4-FFF2-40B4-BE49-F238E27FC236}">
                <a16:creationId xmlns:a16="http://schemas.microsoft.com/office/drawing/2014/main" id="{417D69CB-035E-49A0-886A-3657435F7FA0}"/>
              </a:ext>
            </a:extLst>
          </p:cNvPr>
          <p:cNvSpPr txBox="1"/>
          <p:nvPr/>
        </p:nvSpPr>
        <p:spPr>
          <a:xfrm>
            <a:off x="5257800" y="2057400"/>
            <a:ext cx="914400" cy="338554"/>
          </a:xfrm>
          <a:prstGeom prst="rect">
            <a:avLst/>
          </a:prstGeom>
          <a:noFill/>
        </p:spPr>
        <p:txBody>
          <a:bodyPr wrap="square" rtlCol="0">
            <a:spAutoFit/>
          </a:bodyPr>
          <a:lstStyle/>
          <a:p>
            <a:pPr algn="ctr"/>
            <a:r>
              <a:rPr lang="en-US" sz="800" dirty="0"/>
              <a:t>amount/balance outstanding</a:t>
            </a:r>
          </a:p>
        </p:txBody>
      </p:sp>
      <p:grpSp>
        <p:nvGrpSpPr>
          <p:cNvPr id="9" name="Group 8">
            <a:extLst>
              <a:ext uri="{FF2B5EF4-FFF2-40B4-BE49-F238E27FC236}">
                <a16:creationId xmlns:a16="http://schemas.microsoft.com/office/drawing/2014/main" id="{FF04A1F3-E2B3-4A9A-83D6-838D777C252D}"/>
              </a:ext>
            </a:extLst>
          </p:cNvPr>
          <p:cNvGrpSpPr/>
          <p:nvPr/>
        </p:nvGrpSpPr>
        <p:grpSpPr>
          <a:xfrm>
            <a:off x="6400800" y="2971800"/>
            <a:ext cx="1143000" cy="609600"/>
            <a:chOff x="4343400" y="2438400"/>
            <a:chExt cx="1143000" cy="609600"/>
          </a:xfrm>
        </p:grpSpPr>
        <p:sp>
          <p:nvSpPr>
            <p:cNvPr id="10" name="Rectangle 9">
              <a:extLst>
                <a:ext uri="{FF2B5EF4-FFF2-40B4-BE49-F238E27FC236}">
                  <a16:creationId xmlns:a16="http://schemas.microsoft.com/office/drawing/2014/main" id="{04BE46D0-59F3-4F84-9C66-8061A2DBCD3C}"/>
                </a:ext>
              </a:extLst>
            </p:cNvPr>
            <p:cNvSpPr/>
            <p:nvPr/>
          </p:nvSpPr>
          <p:spPr bwMode="auto">
            <a:xfrm>
              <a:off x="4343400" y="2438400"/>
              <a:ext cx="1143000" cy="609600"/>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8" charset="-128"/>
              </a:endParaRPr>
            </a:p>
          </p:txBody>
        </p:sp>
        <p:sp>
          <p:nvSpPr>
            <p:cNvPr id="11" name="TextBox 10">
              <a:extLst>
                <a:ext uri="{FF2B5EF4-FFF2-40B4-BE49-F238E27FC236}">
                  <a16:creationId xmlns:a16="http://schemas.microsoft.com/office/drawing/2014/main" id="{A15F2A27-BA8B-4CD1-9F50-BA34ABCB1C6A}"/>
                </a:ext>
              </a:extLst>
            </p:cNvPr>
            <p:cNvSpPr txBox="1"/>
            <p:nvPr/>
          </p:nvSpPr>
          <p:spPr>
            <a:xfrm>
              <a:off x="4419600" y="2438400"/>
              <a:ext cx="990600" cy="553998"/>
            </a:xfrm>
            <a:prstGeom prst="rect">
              <a:avLst/>
            </a:prstGeom>
            <a:noFill/>
          </p:spPr>
          <p:txBody>
            <a:bodyPr wrap="square" rtlCol="0">
              <a:spAutoFit/>
            </a:bodyPr>
            <a:lstStyle/>
            <a:p>
              <a:pPr algn="ctr"/>
              <a:r>
                <a:rPr lang="en-US" sz="1000" dirty="0"/>
                <a:t>number of payments made</a:t>
              </a:r>
            </a:p>
          </p:txBody>
        </p:sp>
      </p:grpSp>
      <p:grpSp>
        <p:nvGrpSpPr>
          <p:cNvPr id="12" name="Group 11">
            <a:extLst>
              <a:ext uri="{FF2B5EF4-FFF2-40B4-BE49-F238E27FC236}">
                <a16:creationId xmlns:a16="http://schemas.microsoft.com/office/drawing/2014/main" id="{F84D3BBD-48B4-4C5E-AF81-1174F597178F}"/>
              </a:ext>
            </a:extLst>
          </p:cNvPr>
          <p:cNvGrpSpPr/>
          <p:nvPr/>
        </p:nvGrpSpPr>
        <p:grpSpPr>
          <a:xfrm>
            <a:off x="3810000" y="2971800"/>
            <a:ext cx="1143000" cy="609600"/>
            <a:chOff x="4343400" y="2438400"/>
            <a:chExt cx="1143000" cy="609600"/>
          </a:xfrm>
        </p:grpSpPr>
        <p:sp>
          <p:nvSpPr>
            <p:cNvPr id="13" name="Rectangle 12">
              <a:extLst>
                <a:ext uri="{FF2B5EF4-FFF2-40B4-BE49-F238E27FC236}">
                  <a16:creationId xmlns:a16="http://schemas.microsoft.com/office/drawing/2014/main" id="{FE98EA4B-76D6-4368-B104-8BA3B6A4C10A}"/>
                </a:ext>
              </a:extLst>
            </p:cNvPr>
            <p:cNvSpPr/>
            <p:nvPr/>
          </p:nvSpPr>
          <p:spPr bwMode="auto">
            <a:xfrm>
              <a:off x="4343400" y="2438400"/>
              <a:ext cx="1143000" cy="609600"/>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8" charset="-128"/>
              </a:endParaRPr>
            </a:p>
          </p:txBody>
        </p:sp>
        <p:sp>
          <p:nvSpPr>
            <p:cNvPr id="14" name="TextBox 13">
              <a:extLst>
                <a:ext uri="{FF2B5EF4-FFF2-40B4-BE49-F238E27FC236}">
                  <a16:creationId xmlns:a16="http://schemas.microsoft.com/office/drawing/2014/main" id="{1CF75242-B225-4411-A99E-46D819EE91FB}"/>
                </a:ext>
              </a:extLst>
            </p:cNvPr>
            <p:cNvSpPr txBox="1"/>
            <p:nvPr/>
          </p:nvSpPr>
          <p:spPr>
            <a:xfrm>
              <a:off x="4724400" y="2590800"/>
              <a:ext cx="441146" cy="246221"/>
            </a:xfrm>
            <a:prstGeom prst="rect">
              <a:avLst/>
            </a:prstGeom>
            <a:noFill/>
          </p:spPr>
          <p:txBody>
            <a:bodyPr wrap="none" rtlCol="0">
              <a:spAutoFit/>
            </a:bodyPr>
            <a:lstStyle/>
            <a:p>
              <a:r>
                <a:rPr lang="en-US" sz="1000" dirty="0"/>
                <a:t>term</a:t>
              </a:r>
            </a:p>
          </p:txBody>
        </p:sp>
      </p:grpSp>
      <p:grpSp>
        <p:nvGrpSpPr>
          <p:cNvPr id="15" name="Group 14">
            <a:extLst>
              <a:ext uri="{FF2B5EF4-FFF2-40B4-BE49-F238E27FC236}">
                <a16:creationId xmlns:a16="http://schemas.microsoft.com/office/drawing/2014/main" id="{5F76F84B-1BB7-4EED-8371-15DC8DEA9CF1}"/>
              </a:ext>
            </a:extLst>
          </p:cNvPr>
          <p:cNvGrpSpPr/>
          <p:nvPr/>
        </p:nvGrpSpPr>
        <p:grpSpPr>
          <a:xfrm>
            <a:off x="4495800" y="4038600"/>
            <a:ext cx="1143000" cy="609600"/>
            <a:chOff x="4343400" y="2438400"/>
            <a:chExt cx="1143000" cy="609600"/>
          </a:xfrm>
        </p:grpSpPr>
        <p:sp>
          <p:nvSpPr>
            <p:cNvPr id="16" name="Rectangle 15">
              <a:extLst>
                <a:ext uri="{FF2B5EF4-FFF2-40B4-BE49-F238E27FC236}">
                  <a16:creationId xmlns:a16="http://schemas.microsoft.com/office/drawing/2014/main" id="{0F5CF020-D473-4AAF-9AD9-62ADF7416774}"/>
                </a:ext>
              </a:extLst>
            </p:cNvPr>
            <p:cNvSpPr/>
            <p:nvPr/>
          </p:nvSpPr>
          <p:spPr bwMode="auto">
            <a:xfrm>
              <a:off x="4343400" y="2438400"/>
              <a:ext cx="1143000" cy="609600"/>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8" charset="-128"/>
              </a:endParaRPr>
            </a:p>
          </p:txBody>
        </p:sp>
        <p:sp>
          <p:nvSpPr>
            <p:cNvPr id="17" name="TextBox 16">
              <a:extLst>
                <a:ext uri="{FF2B5EF4-FFF2-40B4-BE49-F238E27FC236}">
                  <a16:creationId xmlns:a16="http://schemas.microsoft.com/office/drawing/2014/main" id="{12F1037D-5C06-4233-AB80-7526FA89C075}"/>
                </a:ext>
              </a:extLst>
            </p:cNvPr>
            <p:cNvSpPr txBox="1"/>
            <p:nvPr/>
          </p:nvSpPr>
          <p:spPr>
            <a:xfrm>
              <a:off x="4419600" y="2590800"/>
              <a:ext cx="944489" cy="400110"/>
            </a:xfrm>
            <a:prstGeom prst="rect">
              <a:avLst/>
            </a:prstGeom>
            <a:noFill/>
          </p:spPr>
          <p:txBody>
            <a:bodyPr wrap="none" rtlCol="0">
              <a:spAutoFit/>
            </a:bodyPr>
            <a:lstStyle/>
            <a:p>
              <a:pPr algn="ctr"/>
              <a:r>
                <a:rPr lang="en-US" sz="1000" dirty="0"/>
                <a:t>marital status</a:t>
              </a:r>
            </a:p>
            <a:p>
              <a:pPr algn="ctr"/>
              <a:r>
                <a:rPr lang="en-US" sz="1000" dirty="0"/>
                <a:t>change</a:t>
              </a:r>
            </a:p>
          </p:txBody>
        </p:sp>
      </p:grpSp>
      <p:grpSp>
        <p:nvGrpSpPr>
          <p:cNvPr id="18" name="Group 17">
            <a:extLst>
              <a:ext uri="{FF2B5EF4-FFF2-40B4-BE49-F238E27FC236}">
                <a16:creationId xmlns:a16="http://schemas.microsoft.com/office/drawing/2014/main" id="{958868C6-08EF-40BD-9484-9901B4ADCFF9}"/>
              </a:ext>
            </a:extLst>
          </p:cNvPr>
          <p:cNvGrpSpPr/>
          <p:nvPr/>
        </p:nvGrpSpPr>
        <p:grpSpPr>
          <a:xfrm>
            <a:off x="2895600" y="4038600"/>
            <a:ext cx="1143000" cy="609600"/>
            <a:chOff x="4343400" y="2438400"/>
            <a:chExt cx="1143000" cy="609600"/>
          </a:xfrm>
        </p:grpSpPr>
        <p:sp>
          <p:nvSpPr>
            <p:cNvPr id="19" name="Rectangle 18">
              <a:extLst>
                <a:ext uri="{FF2B5EF4-FFF2-40B4-BE49-F238E27FC236}">
                  <a16:creationId xmlns:a16="http://schemas.microsoft.com/office/drawing/2014/main" id="{DC88E492-2BFF-4D7F-968E-5A2852F15697}"/>
                </a:ext>
              </a:extLst>
            </p:cNvPr>
            <p:cNvSpPr/>
            <p:nvPr/>
          </p:nvSpPr>
          <p:spPr bwMode="auto">
            <a:xfrm>
              <a:off x="4343400" y="2438400"/>
              <a:ext cx="1143000" cy="609600"/>
            </a:xfrm>
            <a:prstGeom prst="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8" charset="-128"/>
              </a:endParaRPr>
            </a:p>
          </p:txBody>
        </p:sp>
        <p:sp>
          <p:nvSpPr>
            <p:cNvPr id="20" name="TextBox 19">
              <a:extLst>
                <a:ext uri="{FF2B5EF4-FFF2-40B4-BE49-F238E27FC236}">
                  <a16:creationId xmlns:a16="http://schemas.microsoft.com/office/drawing/2014/main" id="{C13179BA-2C97-43AA-97E3-7136B15FBEA9}"/>
                </a:ext>
              </a:extLst>
            </p:cNvPr>
            <p:cNvSpPr txBox="1"/>
            <p:nvPr/>
          </p:nvSpPr>
          <p:spPr>
            <a:xfrm>
              <a:off x="4488897" y="2590800"/>
              <a:ext cx="845103" cy="400110"/>
            </a:xfrm>
            <a:prstGeom prst="rect">
              <a:avLst/>
            </a:prstGeom>
            <a:noFill/>
          </p:spPr>
          <p:txBody>
            <a:bodyPr wrap="square" rtlCol="0">
              <a:spAutoFit/>
            </a:bodyPr>
            <a:lstStyle/>
            <a:p>
              <a:pPr algn="ctr"/>
              <a:r>
                <a:rPr lang="en-US" sz="1000" dirty="0"/>
                <a:t>credit score change</a:t>
              </a:r>
            </a:p>
          </p:txBody>
        </p:sp>
      </p:grpSp>
      <p:cxnSp>
        <p:nvCxnSpPr>
          <p:cNvPr id="6" name="Straight Arrow Connector 5">
            <a:extLst>
              <a:ext uri="{FF2B5EF4-FFF2-40B4-BE49-F238E27FC236}">
                <a16:creationId xmlns:a16="http://schemas.microsoft.com/office/drawing/2014/main" id="{CCBFC541-4FE2-4BF0-8701-49D0B7CC5548}"/>
              </a:ext>
            </a:extLst>
          </p:cNvPr>
          <p:cNvCxnSpPr/>
          <p:nvPr/>
        </p:nvCxnSpPr>
        <p:spPr bwMode="auto">
          <a:xfrm flipH="1">
            <a:off x="4953000" y="2514600"/>
            <a:ext cx="609600" cy="45720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6321D3EA-5CE6-4674-BE6F-5AB27CFF224C}"/>
              </a:ext>
            </a:extLst>
          </p:cNvPr>
          <p:cNvCxnSpPr>
            <a:cxnSpLocks/>
          </p:cNvCxnSpPr>
          <p:nvPr/>
        </p:nvCxnSpPr>
        <p:spPr bwMode="auto">
          <a:xfrm>
            <a:off x="5943600" y="2514600"/>
            <a:ext cx="457200" cy="45720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C5885B93-3F5E-43D3-BCAB-8183201CF81E}"/>
              </a:ext>
            </a:extLst>
          </p:cNvPr>
          <p:cNvCxnSpPr/>
          <p:nvPr/>
        </p:nvCxnSpPr>
        <p:spPr bwMode="auto">
          <a:xfrm flipH="1">
            <a:off x="3505200" y="3581400"/>
            <a:ext cx="609600" cy="45720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9A870B5B-470B-4870-8ECD-A63BA0BFE137}"/>
              </a:ext>
            </a:extLst>
          </p:cNvPr>
          <p:cNvCxnSpPr>
            <a:cxnSpLocks/>
          </p:cNvCxnSpPr>
          <p:nvPr/>
        </p:nvCxnSpPr>
        <p:spPr bwMode="auto">
          <a:xfrm>
            <a:off x="4572000" y="3581400"/>
            <a:ext cx="457200" cy="45720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28" name="Rectangle 27">
            <a:extLst>
              <a:ext uri="{FF2B5EF4-FFF2-40B4-BE49-F238E27FC236}">
                <a16:creationId xmlns:a16="http://schemas.microsoft.com/office/drawing/2014/main" id="{4286E07A-0767-4911-BC9D-63B7F2FDE3F5}"/>
              </a:ext>
            </a:extLst>
          </p:cNvPr>
          <p:cNvSpPr/>
          <p:nvPr/>
        </p:nvSpPr>
        <p:spPr bwMode="auto">
          <a:xfrm>
            <a:off x="7086600" y="4038600"/>
            <a:ext cx="685800" cy="304800"/>
          </a:xfrm>
          <a:prstGeom prst="rect">
            <a:avLst/>
          </a:prstGeom>
          <a:solidFill>
            <a:srgbClr val="00B050"/>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8" charset="-128"/>
            </a:endParaRPr>
          </a:p>
        </p:txBody>
      </p:sp>
      <p:sp>
        <p:nvSpPr>
          <p:cNvPr id="30" name="Rectangle 29">
            <a:extLst>
              <a:ext uri="{FF2B5EF4-FFF2-40B4-BE49-F238E27FC236}">
                <a16:creationId xmlns:a16="http://schemas.microsoft.com/office/drawing/2014/main" id="{EEEAC1B9-3710-430B-B203-4F8FACCDD449}"/>
              </a:ext>
            </a:extLst>
          </p:cNvPr>
          <p:cNvSpPr/>
          <p:nvPr/>
        </p:nvSpPr>
        <p:spPr bwMode="auto">
          <a:xfrm>
            <a:off x="6324600" y="4038600"/>
            <a:ext cx="685800" cy="304800"/>
          </a:xfrm>
          <a:prstGeom prst="rect">
            <a:avLst/>
          </a:prstGeom>
          <a:solidFill>
            <a:srgbClr val="FF0000"/>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8" charset="-128"/>
            </a:endParaRPr>
          </a:p>
        </p:txBody>
      </p:sp>
      <p:sp>
        <p:nvSpPr>
          <p:cNvPr id="33" name="Rectangle 32">
            <a:extLst>
              <a:ext uri="{FF2B5EF4-FFF2-40B4-BE49-F238E27FC236}">
                <a16:creationId xmlns:a16="http://schemas.microsoft.com/office/drawing/2014/main" id="{04D7C599-D383-43FF-B129-4A7F6DF858D6}"/>
              </a:ext>
            </a:extLst>
          </p:cNvPr>
          <p:cNvSpPr/>
          <p:nvPr/>
        </p:nvSpPr>
        <p:spPr bwMode="auto">
          <a:xfrm>
            <a:off x="5181600" y="5105400"/>
            <a:ext cx="685800" cy="304800"/>
          </a:xfrm>
          <a:prstGeom prst="rect">
            <a:avLst/>
          </a:prstGeom>
          <a:solidFill>
            <a:srgbClr val="00B050"/>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8" charset="-128"/>
            </a:endParaRPr>
          </a:p>
        </p:txBody>
      </p:sp>
      <p:sp>
        <p:nvSpPr>
          <p:cNvPr id="34" name="Rectangle 33">
            <a:extLst>
              <a:ext uri="{FF2B5EF4-FFF2-40B4-BE49-F238E27FC236}">
                <a16:creationId xmlns:a16="http://schemas.microsoft.com/office/drawing/2014/main" id="{C3F28CA1-179D-444A-952B-74D90D176B2B}"/>
              </a:ext>
            </a:extLst>
          </p:cNvPr>
          <p:cNvSpPr/>
          <p:nvPr/>
        </p:nvSpPr>
        <p:spPr bwMode="auto">
          <a:xfrm>
            <a:off x="4419600" y="5105400"/>
            <a:ext cx="685800" cy="304800"/>
          </a:xfrm>
          <a:prstGeom prst="rect">
            <a:avLst/>
          </a:prstGeom>
          <a:solidFill>
            <a:srgbClr val="FF0000"/>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8" charset="-128"/>
            </a:endParaRPr>
          </a:p>
        </p:txBody>
      </p:sp>
      <p:sp>
        <p:nvSpPr>
          <p:cNvPr id="35" name="Rectangle 34">
            <a:extLst>
              <a:ext uri="{FF2B5EF4-FFF2-40B4-BE49-F238E27FC236}">
                <a16:creationId xmlns:a16="http://schemas.microsoft.com/office/drawing/2014/main" id="{41EB9F2B-CED0-41DC-B01A-DF9CE32CA1A1}"/>
              </a:ext>
            </a:extLst>
          </p:cNvPr>
          <p:cNvSpPr/>
          <p:nvPr/>
        </p:nvSpPr>
        <p:spPr bwMode="auto">
          <a:xfrm>
            <a:off x="3429000" y="5105400"/>
            <a:ext cx="685800" cy="304800"/>
          </a:xfrm>
          <a:prstGeom prst="rect">
            <a:avLst/>
          </a:prstGeom>
          <a:solidFill>
            <a:srgbClr val="00B050"/>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8" charset="-128"/>
            </a:endParaRPr>
          </a:p>
        </p:txBody>
      </p:sp>
      <p:sp>
        <p:nvSpPr>
          <p:cNvPr id="36" name="Rectangle 35">
            <a:extLst>
              <a:ext uri="{FF2B5EF4-FFF2-40B4-BE49-F238E27FC236}">
                <a16:creationId xmlns:a16="http://schemas.microsoft.com/office/drawing/2014/main" id="{CE324E9C-A96E-40D9-90C9-9DFD45659874}"/>
              </a:ext>
            </a:extLst>
          </p:cNvPr>
          <p:cNvSpPr/>
          <p:nvPr/>
        </p:nvSpPr>
        <p:spPr bwMode="auto">
          <a:xfrm>
            <a:off x="2667000" y="5105400"/>
            <a:ext cx="685800" cy="304800"/>
          </a:xfrm>
          <a:prstGeom prst="rect">
            <a:avLst/>
          </a:prstGeom>
          <a:solidFill>
            <a:srgbClr val="FF0000"/>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8" charset="-128"/>
            </a:endParaRPr>
          </a:p>
        </p:txBody>
      </p:sp>
      <p:cxnSp>
        <p:nvCxnSpPr>
          <p:cNvPr id="37" name="Straight Arrow Connector 36">
            <a:extLst>
              <a:ext uri="{FF2B5EF4-FFF2-40B4-BE49-F238E27FC236}">
                <a16:creationId xmlns:a16="http://schemas.microsoft.com/office/drawing/2014/main" id="{462A7B03-F302-48D6-AB60-86C4C914C86E}"/>
              </a:ext>
            </a:extLst>
          </p:cNvPr>
          <p:cNvCxnSpPr>
            <a:cxnSpLocks/>
          </p:cNvCxnSpPr>
          <p:nvPr/>
        </p:nvCxnSpPr>
        <p:spPr bwMode="auto">
          <a:xfrm>
            <a:off x="7086600" y="3581400"/>
            <a:ext cx="457200" cy="45720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44DACA71-F8B8-4565-9BB2-2791FE272B3A}"/>
              </a:ext>
            </a:extLst>
          </p:cNvPr>
          <p:cNvCxnSpPr>
            <a:cxnSpLocks/>
          </p:cNvCxnSpPr>
          <p:nvPr/>
        </p:nvCxnSpPr>
        <p:spPr bwMode="auto">
          <a:xfrm>
            <a:off x="5257800" y="4648200"/>
            <a:ext cx="457200" cy="45720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F39065B2-73E1-4313-81CE-41B4D991D9C7}"/>
              </a:ext>
            </a:extLst>
          </p:cNvPr>
          <p:cNvCxnSpPr>
            <a:cxnSpLocks/>
          </p:cNvCxnSpPr>
          <p:nvPr/>
        </p:nvCxnSpPr>
        <p:spPr bwMode="auto">
          <a:xfrm>
            <a:off x="3581400" y="4648200"/>
            <a:ext cx="457200" cy="45720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69DD896F-67D2-4041-A01D-D675F935F6E5}"/>
              </a:ext>
            </a:extLst>
          </p:cNvPr>
          <p:cNvCxnSpPr>
            <a:cxnSpLocks/>
          </p:cNvCxnSpPr>
          <p:nvPr/>
        </p:nvCxnSpPr>
        <p:spPr bwMode="auto">
          <a:xfrm flipH="1">
            <a:off x="2743200" y="4648200"/>
            <a:ext cx="609600" cy="45720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cxnSp>
        <p:nvCxnSpPr>
          <p:cNvPr id="43" name="Straight Arrow Connector 42">
            <a:extLst>
              <a:ext uri="{FF2B5EF4-FFF2-40B4-BE49-F238E27FC236}">
                <a16:creationId xmlns:a16="http://schemas.microsoft.com/office/drawing/2014/main" id="{0E2778A6-38D7-4743-8CF3-F094928C87D4}"/>
              </a:ext>
            </a:extLst>
          </p:cNvPr>
          <p:cNvCxnSpPr>
            <a:cxnSpLocks/>
          </p:cNvCxnSpPr>
          <p:nvPr/>
        </p:nvCxnSpPr>
        <p:spPr bwMode="auto">
          <a:xfrm flipH="1">
            <a:off x="4495800" y="4648200"/>
            <a:ext cx="609600" cy="45720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F0523FBB-1C52-422F-85B0-3F71FD8B5F70}"/>
              </a:ext>
            </a:extLst>
          </p:cNvPr>
          <p:cNvCxnSpPr>
            <a:cxnSpLocks/>
          </p:cNvCxnSpPr>
          <p:nvPr/>
        </p:nvCxnSpPr>
        <p:spPr bwMode="auto">
          <a:xfrm flipH="1">
            <a:off x="6400800" y="3581400"/>
            <a:ext cx="609600" cy="457200"/>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pic>
        <p:nvPicPr>
          <p:cNvPr id="24" name="Picture 23">
            <a:extLst>
              <a:ext uri="{FF2B5EF4-FFF2-40B4-BE49-F238E27FC236}">
                <a16:creationId xmlns:a16="http://schemas.microsoft.com/office/drawing/2014/main" id="{182698E2-6C59-4C84-A4FB-E6AEFC7E51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85800" y="2438400"/>
            <a:ext cx="1578695" cy="1651170"/>
          </a:xfrm>
          <a:prstGeom prst="rect">
            <a:avLst/>
          </a:prstGeom>
        </p:spPr>
      </p:pic>
      <p:sp>
        <p:nvSpPr>
          <p:cNvPr id="41" name="Rectangle 40">
            <a:extLst>
              <a:ext uri="{FF2B5EF4-FFF2-40B4-BE49-F238E27FC236}">
                <a16:creationId xmlns:a16="http://schemas.microsoft.com/office/drawing/2014/main" id="{D8C9B2C4-DC79-47BB-A7A9-574536DB287A}"/>
              </a:ext>
            </a:extLst>
          </p:cNvPr>
          <p:cNvSpPr/>
          <p:nvPr/>
        </p:nvSpPr>
        <p:spPr>
          <a:xfrm>
            <a:off x="6781800" y="5791200"/>
            <a:ext cx="2514600" cy="215444"/>
          </a:xfrm>
          <a:prstGeom prst="rect">
            <a:avLst/>
          </a:prstGeom>
        </p:spPr>
        <p:txBody>
          <a:bodyPr wrap="square">
            <a:spAutoFit/>
          </a:bodyPr>
          <a:lstStyle/>
          <a:p>
            <a:r>
              <a:rPr lang="en-US" sz="800" dirty="0">
                <a:hlinkClick r:id="rId4"/>
              </a:rPr>
              <a:t>http://docs.salford-systems.com/MoazamiLi.pdf</a:t>
            </a:r>
            <a:endParaRPr lang="en-US" sz="800" dirty="0"/>
          </a:p>
        </p:txBody>
      </p:sp>
      <p:pic>
        <p:nvPicPr>
          <p:cNvPr id="49" name="Picture 48">
            <a:extLst>
              <a:ext uri="{FF2B5EF4-FFF2-40B4-BE49-F238E27FC236}">
                <a16:creationId xmlns:a16="http://schemas.microsoft.com/office/drawing/2014/main" id="{B6A3BC96-E505-497A-99D1-F0CFEBB918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4200" y="5334000"/>
            <a:ext cx="2057400" cy="384524"/>
          </a:xfrm>
          <a:prstGeom prst="rect">
            <a:avLst/>
          </a:prstGeom>
        </p:spPr>
      </p:pic>
      <p:pic>
        <p:nvPicPr>
          <p:cNvPr id="42" name="Picture 41">
            <a:extLst>
              <a:ext uri="{FF2B5EF4-FFF2-40B4-BE49-F238E27FC236}">
                <a16:creationId xmlns:a16="http://schemas.microsoft.com/office/drawing/2014/main" id="{124F74F2-9758-9D87-49F6-118C3FF70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3400" y="184215"/>
            <a:ext cx="770398" cy="728472"/>
          </a:xfrm>
          <a:prstGeom prst="rect">
            <a:avLst/>
          </a:prstGeom>
        </p:spPr>
      </p:pic>
      <p:pic>
        <p:nvPicPr>
          <p:cNvPr id="47" name="Picture 46" descr="A picture containing sitting, toy, table, white&#10;&#10;Description automatically generated">
            <a:extLst>
              <a:ext uri="{FF2B5EF4-FFF2-40B4-BE49-F238E27FC236}">
                <a16:creationId xmlns:a16="http://schemas.microsoft.com/office/drawing/2014/main" id="{7641132B-2AF6-EAD7-B472-99B7C4DDEA3A}"/>
              </a:ext>
            </a:extLst>
          </p:cNvPr>
          <p:cNvPicPr>
            <a:picLocks noChangeAspect="1"/>
          </p:cNvPicPr>
          <p:nvPr/>
        </p:nvPicPr>
        <p:blipFill>
          <a:blip r:embed="rId7"/>
          <a:stretch>
            <a:fillRect/>
          </a:stretch>
        </p:blipFill>
        <p:spPr>
          <a:xfrm>
            <a:off x="7239000" y="133895"/>
            <a:ext cx="685800" cy="827049"/>
          </a:xfrm>
          <a:prstGeom prst="rect">
            <a:avLst/>
          </a:prstGeom>
        </p:spPr>
      </p:pic>
    </p:spTree>
    <p:extLst>
      <p:ext uri="{BB962C8B-B14F-4D97-AF65-F5344CB8AC3E}">
        <p14:creationId xmlns:p14="http://schemas.microsoft.com/office/powerpoint/2010/main" val="3741837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Classification Trees</a:t>
            </a:r>
          </a:p>
        </p:txBody>
      </p:sp>
      <p:pic>
        <p:nvPicPr>
          <p:cNvPr id="2" name="Screen Recording 1">
            <a:hlinkClick r:id="" action="ppaction://media"/>
            <a:extLst>
              <a:ext uri="{FF2B5EF4-FFF2-40B4-BE49-F238E27FC236}">
                <a16:creationId xmlns:a16="http://schemas.microsoft.com/office/drawing/2014/main" id="{4DAE778B-5861-4736-92D3-B4B5940AC1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24600" y="1524000"/>
            <a:ext cx="2649417" cy="1524000"/>
          </a:xfrm>
          <a:prstGeom prst="rect">
            <a:avLst/>
          </a:prstGeom>
        </p:spPr>
      </p:pic>
      <p:pic>
        <p:nvPicPr>
          <p:cNvPr id="29" name="Picture 28">
            <a:extLst>
              <a:ext uri="{FF2B5EF4-FFF2-40B4-BE49-F238E27FC236}">
                <a16:creationId xmlns:a16="http://schemas.microsoft.com/office/drawing/2014/main" id="{A96B9634-58B8-4E36-9294-5655F4B5B4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2" y="1219200"/>
            <a:ext cx="6357267" cy="4552949"/>
          </a:xfrm>
          <a:prstGeom prst="rect">
            <a:avLst/>
          </a:prstGeom>
        </p:spPr>
      </p:pic>
      <p:pic>
        <p:nvPicPr>
          <p:cNvPr id="32" name="Picture 31">
            <a:extLst>
              <a:ext uri="{FF2B5EF4-FFF2-40B4-BE49-F238E27FC236}">
                <a16:creationId xmlns:a16="http://schemas.microsoft.com/office/drawing/2014/main" id="{CEB43C29-6E67-4F14-9C93-E144050BFC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800" y="5029200"/>
            <a:ext cx="3124200" cy="959687"/>
          </a:xfrm>
          <a:prstGeom prst="rect">
            <a:avLst/>
          </a:prstGeom>
        </p:spPr>
      </p:pic>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3F2F323C-64CF-4112-85D5-2454F722EFAC}"/>
                  </a:ext>
                </a:extLst>
              </p14:cNvPr>
              <p14:cNvContentPartPr/>
              <p14:nvPr/>
            </p14:nvContentPartPr>
            <p14:xfrm>
              <a:off x="7452370" y="5202143"/>
              <a:ext cx="1367280" cy="41400"/>
            </p14:xfrm>
          </p:contentPart>
        </mc:Choice>
        <mc:Fallback xmlns="">
          <p:pic>
            <p:nvPicPr>
              <p:cNvPr id="41" name="Ink 40">
                <a:extLst>
                  <a:ext uri="{FF2B5EF4-FFF2-40B4-BE49-F238E27FC236}">
                    <a16:creationId xmlns:a16="http://schemas.microsoft.com/office/drawing/2014/main" id="{3F2F323C-64CF-4112-85D5-2454F722EFAC}"/>
                  </a:ext>
                </a:extLst>
              </p:cNvPr>
              <p:cNvPicPr/>
              <p:nvPr/>
            </p:nvPicPr>
            <p:blipFill>
              <a:blip r:embed="rId13"/>
              <a:stretch>
                <a:fillRect/>
              </a:stretch>
            </p:blipFill>
            <p:spPr>
              <a:xfrm>
                <a:off x="7416730" y="5130143"/>
                <a:ext cx="1438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46">
                <a:extLst>
                  <a:ext uri="{FF2B5EF4-FFF2-40B4-BE49-F238E27FC236}">
                    <a16:creationId xmlns:a16="http://schemas.microsoft.com/office/drawing/2014/main" id="{BD18A06E-00D8-4D1E-9149-68E1F21B2F2B}"/>
                  </a:ext>
                </a:extLst>
              </p14:cNvPr>
              <p14:cNvContentPartPr/>
              <p14:nvPr/>
            </p14:nvContentPartPr>
            <p14:xfrm>
              <a:off x="6044410" y="5300063"/>
              <a:ext cx="480240" cy="18360"/>
            </p14:xfrm>
          </p:contentPart>
        </mc:Choice>
        <mc:Fallback xmlns="">
          <p:pic>
            <p:nvPicPr>
              <p:cNvPr id="47" name="Ink 46">
                <a:extLst>
                  <a:ext uri="{FF2B5EF4-FFF2-40B4-BE49-F238E27FC236}">
                    <a16:creationId xmlns:a16="http://schemas.microsoft.com/office/drawing/2014/main" id="{BD18A06E-00D8-4D1E-9149-68E1F21B2F2B}"/>
                  </a:ext>
                </a:extLst>
              </p:cNvPr>
              <p:cNvPicPr/>
              <p:nvPr/>
            </p:nvPicPr>
            <p:blipFill>
              <a:blip r:embed="rId15"/>
              <a:stretch>
                <a:fillRect/>
              </a:stretch>
            </p:blipFill>
            <p:spPr>
              <a:xfrm>
                <a:off x="6008770" y="5228423"/>
                <a:ext cx="551880" cy="162000"/>
              </a:xfrm>
              <a:prstGeom prst="rect">
                <a:avLst/>
              </a:prstGeom>
            </p:spPr>
          </p:pic>
        </mc:Fallback>
      </mc:AlternateContent>
      <p:pic>
        <p:nvPicPr>
          <p:cNvPr id="49" name="Picture 48">
            <a:extLst>
              <a:ext uri="{FF2B5EF4-FFF2-40B4-BE49-F238E27FC236}">
                <a16:creationId xmlns:a16="http://schemas.microsoft.com/office/drawing/2014/main" id="{D86A31E1-3FD1-408D-852F-C19B7FF101C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19800" y="4724400"/>
            <a:ext cx="1850573" cy="304800"/>
          </a:xfrm>
          <a:prstGeom prst="rect">
            <a:avLst/>
          </a:prstGeom>
        </p:spPr>
      </p:pic>
      <p:pic>
        <p:nvPicPr>
          <p:cNvPr id="9" name="Picture 8">
            <a:extLst>
              <a:ext uri="{FF2B5EF4-FFF2-40B4-BE49-F238E27FC236}">
                <a16:creationId xmlns:a16="http://schemas.microsoft.com/office/drawing/2014/main" id="{6509DF81-2FD0-BF70-6793-A39968F2B60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153400" y="184215"/>
            <a:ext cx="770398" cy="728472"/>
          </a:xfrm>
          <a:prstGeom prst="rect">
            <a:avLst/>
          </a:prstGeom>
        </p:spPr>
      </p:pic>
      <p:pic>
        <p:nvPicPr>
          <p:cNvPr id="10" name="Picture 9" descr="A picture containing sitting, toy, table, white&#10;&#10;Description automatically generated">
            <a:extLst>
              <a:ext uri="{FF2B5EF4-FFF2-40B4-BE49-F238E27FC236}">
                <a16:creationId xmlns:a16="http://schemas.microsoft.com/office/drawing/2014/main" id="{949F7FDD-EBCD-FFFE-D898-7078D1FE6D74}"/>
              </a:ext>
            </a:extLst>
          </p:cNvPr>
          <p:cNvPicPr>
            <a:picLocks noChangeAspect="1"/>
          </p:cNvPicPr>
          <p:nvPr/>
        </p:nvPicPr>
        <p:blipFill>
          <a:blip r:embed="rId18"/>
          <a:stretch>
            <a:fillRect/>
          </a:stretch>
        </p:blipFill>
        <p:spPr>
          <a:xfrm>
            <a:off x="7239000" y="133895"/>
            <a:ext cx="685800" cy="827049"/>
          </a:xfrm>
          <a:prstGeom prst="rect">
            <a:avLst/>
          </a:prstGeom>
        </p:spPr>
      </p:pic>
    </p:spTree>
    <p:extLst>
      <p:ext uri="{BB962C8B-B14F-4D97-AF65-F5344CB8AC3E}">
        <p14:creationId xmlns:p14="http://schemas.microsoft.com/office/powerpoint/2010/main" val="229681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Classification Trees</a:t>
            </a:r>
          </a:p>
        </p:txBody>
      </p:sp>
      <p:pic>
        <p:nvPicPr>
          <p:cNvPr id="6" name="Picture 5" descr="Unknown.jpeg">
            <a:extLst>
              <a:ext uri="{FF2B5EF4-FFF2-40B4-BE49-F238E27FC236}">
                <a16:creationId xmlns:a16="http://schemas.microsoft.com/office/drawing/2014/main" id="{BB20ADA9-8010-43FE-89CB-B11EFADDE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771" y="3932047"/>
            <a:ext cx="1371600" cy="1371600"/>
          </a:xfrm>
          <a:prstGeom prst="rect">
            <a:avLst/>
          </a:prstGeom>
        </p:spPr>
      </p:pic>
      <p:grpSp>
        <p:nvGrpSpPr>
          <p:cNvPr id="18" name="Group 17">
            <a:extLst>
              <a:ext uri="{FF2B5EF4-FFF2-40B4-BE49-F238E27FC236}">
                <a16:creationId xmlns:a16="http://schemas.microsoft.com/office/drawing/2014/main" id="{3D1C9A74-219E-4413-BD52-A33F868D9476}"/>
              </a:ext>
            </a:extLst>
          </p:cNvPr>
          <p:cNvGrpSpPr/>
          <p:nvPr/>
        </p:nvGrpSpPr>
        <p:grpSpPr>
          <a:xfrm>
            <a:off x="6629400" y="5105400"/>
            <a:ext cx="305029" cy="316049"/>
            <a:chOff x="1905000" y="6324600"/>
            <a:chExt cx="457200" cy="457200"/>
          </a:xfrm>
          <a:effectLst/>
        </p:grpSpPr>
        <p:sp>
          <p:nvSpPr>
            <p:cNvPr id="19" name="Oval 18">
              <a:extLst>
                <a:ext uri="{FF2B5EF4-FFF2-40B4-BE49-F238E27FC236}">
                  <a16:creationId xmlns:a16="http://schemas.microsoft.com/office/drawing/2014/main" id="{5ACA2E05-F9B5-4F79-A84B-30ACC4AEA94F}"/>
                </a:ext>
              </a:extLst>
            </p:cNvPr>
            <p:cNvSpPr/>
            <p:nvPr/>
          </p:nvSpPr>
          <p:spPr>
            <a:xfrm>
              <a:off x="1905000" y="63246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1B5B0AB-F71E-4EBA-B158-587ADB775F72}"/>
                </a:ext>
              </a:extLst>
            </p:cNvPr>
            <p:cNvSpPr/>
            <p:nvPr/>
          </p:nvSpPr>
          <p:spPr>
            <a:xfrm>
              <a:off x="2057400" y="64770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159CCB5-951C-4A97-95A3-C4582BCBD187}"/>
                </a:ext>
              </a:extLst>
            </p:cNvPr>
            <p:cNvSpPr/>
            <p:nvPr/>
          </p:nvSpPr>
          <p:spPr>
            <a:xfrm>
              <a:off x="2209800" y="66294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B38933B-7876-4173-A09C-0F323641BAAD}"/>
              </a:ext>
            </a:extLst>
          </p:cNvPr>
          <p:cNvPicPr>
            <a:picLocks noChangeAspect="1"/>
          </p:cNvPicPr>
          <p:nvPr/>
        </p:nvPicPr>
        <p:blipFill>
          <a:blip r:embed="rId3"/>
          <a:stretch>
            <a:fillRect/>
          </a:stretch>
        </p:blipFill>
        <p:spPr>
          <a:xfrm>
            <a:off x="4595091" y="1339025"/>
            <a:ext cx="3416300" cy="3831167"/>
          </a:xfrm>
          <a:prstGeom prst="rect">
            <a:avLst/>
          </a:prstGeom>
        </p:spPr>
      </p:pic>
      <p:sp>
        <p:nvSpPr>
          <p:cNvPr id="2" name="TextBox 1">
            <a:extLst>
              <a:ext uri="{FF2B5EF4-FFF2-40B4-BE49-F238E27FC236}">
                <a16:creationId xmlns:a16="http://schemas.microsoft.com/office/drawing/2014/main" id="{B0DAAE5E-8BA4-426F-A2F8-7ABD6D41C768}"/>
              </a:ext>
            </a:extLst>
          </p:cNvPr>
          <p:cNvSpPr txBox="1"/>
          <p:nvPr/>
        </p:nvSpPr>
        <p:spPr>
          <a:xfrm>
            <a:off x="152400" y="1343643"/>
            <a:ext cx="4267200" cy="2246769"/>
          </a:xfrm>
          <a:prstGeom prst="rect">
            <a:avLst/>
          </a:prstGeom>
          <a:noFill/>
        </p:spPr>
        <p:txBody>
          <a:bodyPr wrap="square" rtlCol="0">
            <a:spAutoFit/>
          </a:bodyPr>
          <a:lstStyle/>
          <a:p>
            <a:r>
              <a:rPr lang="en-US" sz="2000" b="1" dirty="0">
                <a:solidFill>
                  <a:srgbClr val="7030A0"/>
                </a:solidFill>
              </a:rPr>
              <a:t>Labeled historical data that we want to leverage to make predictions regarding future shipment timeliness.</a:t>
            </a:r>
          </a:p>
          <a:p>
            <a:endParaRPr lang="en-US" sz="2000" b="1" dirty="0">
              <a:solidFill>
                <a:srgbClr val="7030A0"/>
              </a:solidFill>
            </a:endParaRPr>
          </a:p>
          <a:p>
            <a:r>
              <a:rPr lang="en-US" sz="2000" b="1" dirty="0">
                <a:solidFill>
                  <a:srgbClr val="7030A0"/>
                </a:solidFill>
              </a:rPr>
              <a:t>Two features/predictors and one labeled target for simplicity.</a:t>
            </a:r>
          </a:p>
        </p:txBody>
      </p:sp>
      <p:pic>
        <p:nvPicPr>
          <p:cNvPr id="10" name="Picture 9">
            <a:extLst>
              <a:ext uri="{FF2B5EF4-FFF2-40B4-BE49-F238E27FC236}">
                <a16:creationId xmlns:a16="http://schemas.microsoft.com/office/drawing/2014/main" id="{4D2CA570-7E69-769B-D226-49E785BD0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184215"/>
            <a:ext cx="770398" cy="728472"/>
          </a:xfrm>
          <a:prstGeom prst="rect">
            <a:avLst/>
          </a:prstGeom>
        </p:spPr>
      </p:pic>
      <p:pic>
        <p:nvPicPr>
          <p:cNvPr id="11" name="Picture 10" descr="A picture containing sitting, toy, table, white&#10;&#10;Description automatically generated">
            <a:extLst>
              <a:ext uri="{FF2B5EF4-FFF2-40B4-BE49-F238E27FC236}">
                <a16:creationId xmlns:a16="http://schemas.microsoft.com/office/drawing/2014/main" id="{CFE8128E-02BC-74E9-F581-F7211DB90B0E}"/>
              </a:ext>
            </a:extLst>
          </p:cNvPr>
          <p:cNvPicPr>
            <a:picLocks noChangeAspect="1"/>
          </p:cNvPicPr>
          <p:nvPr/>
        </p:nvPicPr>
        <p:blipFill>
          <a:blip r:embed="rId5"/>
          <a:stretch>
            <a:fillRect/>
          </a:stretch>
        </p:blipFill>
        <p:spPr>
          <a:xfrm>
            <a:off x="7239000" y="133895"/>
            <a:ext cx="685800" cy="827049"/>
          </a:xfrm>
          <a:prstGeom prst="rect">
            <a:avLst/>
          </a:prstGeom>
        </p:spPr>
      </p:pic>
    </p:spTree>
    <p:extLst>
      <p:ext uri="{BB962C8B-B14F-4D97-AF65-F5344CB8AC3E}">
        <p14:creationId xmlns:p14="http://schemas.microsoft.com/office/powerpoint/2010/main" val="3979095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Classification Trees</a:t>
            </a:r>
          </a:p>
        </p:txBody>
      </p:sp>
      <p:pic>
        <p:nvPicPr>
          <p:cNvPr id="7" name="Picture 6" descr="Chart, scatter chart&#10;&#10;Description automatically generated">
            <a:extLst>
              <a:ext uri="{FF2B5EF4-FFF2-40B4-BE49-F238E27FC236}">
                <a16:creationId xmlns:a16="http://schemas.microsoft.com/office/drawing/2014/main" id="{30C73072-A687-42E1-9B73-88F05280EC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219200"/>
            <a:ext cx="5451120" cy="4800600"/>
          </a:xfrm>
          <a:prstGeom prst="rect">
            <a:avLst/>
          </a:prstGeom>
        </p:spPr>
      </p:pic>
      <p:grpSp>
        <p:nvGrpSpPr>
          <p:cNvPr id="9" name="Group 8">
            <a:extLst>
              <a:ext uri="{FF2B5EF4-FFF2-40B4-BE49-F238E27FC236}">
                <a16:creationId xmlns:a16="http://schemas.microsoft.com/office/drawing/2014/main" id="{81FA217F-9AE0-4B9A-BB2F-E2853228DC2A}"/>
              </a:ext>
            </a:extLst>
          </p:cNvPr>
          <p:cNvGrpSpPr/>
          <p:nvPr/>
        </p:nvGrpSpPr>
        <p:grpSpPr>
          <a:xfrm>
            <a:off x="6172200" y="3886200"/>
            <a:ext cx="2590800" cy="685800"/>
            <a:chOff x="6324600" y="4267200"/>
            <a:chExt cx="2590800" cy="685800"/>
          </a:xfrm>
        </p:grpSpPr>
        <p:sp>
          <p:nvSpPr>
            <p:cNvPr id="10" name="Cloud 9">
              <a:extLst>
                <a:ext uri="{FF2B5EF4-FFF2-40B4-BE49-F238E27FC236}">
                  <a16:creationId xmlns:a16="http://schemas.microsoft.com/office/drawing/2014/main" id="{C8103C9B-4E4D-4C41-8BF2-18B9D769DF39}"/>
                </a:ext>
              </a:extLst>
            </p:cNvPr>
            <p:cNvSpPr/>
            <p:nvPr/>
          </p:nvSpPr>
          <p:spPr>
            <a:xfrm>
              <a:off x="6324600" y="4267200"/>
              <a:ext cx="2590800" cy="6858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B9A3370-135F-43B5-B30A-97BCFF087DF4}"/>
                </a:ext>
              </a:extLst>
            </p:cNvPr>
            <p:cNvSpPr txBox="1"/>
            <p:nvPr/>
          </p:nvSpPr>
          <p:spPr>
            <a:xfrm>
              <a:off x="6477000" y="4419600"/>
              <a:ext cx="2362200" cy="400110"/>
            </a:xfrm>
            <a:prstGeom prst="rect">
              <a:avLst/>
            </a:prstGeom>
            <a:noFill/>
          </p:spPr>
          <p:txBody>
            <a:bodyPr wrap="square" rtlCol="0">
              <a:spAutoFit/>
            </a:bodyPr>
            <a:lstStyle/>
            <a:p>
              <a:r>
                <a:rPr lang="en-US" sz="1000" dirty="0"/>
                <a:t>The </a:t>
              </a:r>
              <a:r>
                <a:rPr lang="en-US" sz="1000" b="1" dirty="0"/>
                <a:t>feature space</a:t>
              </a:r>
              <a:r>
                <a:rPr lang="en-US" sz="1000" dirty="0"/>
                <a:t>, the n-dimensional space where your variables “live”.</a:t>
              </a:r>
            </a:p>
          </p:txBody>
        </p:sp>
      </p:grpSp>
      <p:pic>
        <p:nvPicPr>
          <p:cNvPr id="8" name="Picture 7">
            <a:extLst>
              <a:ext uri="{FF2B5EF4-FFF2-40B4-BE49-F238E27FC236}">
                <a16:creationId xmlns:a16="http://schemas.microsoft.com/office/drawing/2014/main" id="{2C4EF1C0-4ECE-D77E-E8CD-FBFFB696F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184215"/>
            <a:ext cx="770398" cy="728472"/>
          </a:xfrm>
          <a:prstGeom prst="rect">
            <a:avLst/>
          </a:prstGeom>
        </p:spPr>
      </p:pic>
      <p:pic>
        <p:nvPicPr>
          <p:cNvPr id="12" name="Picture 11" descr="A picture containing sitting, toy, table, white&#10;&#10;Description automatically generated">
            <a:extLst>
              <a:ext uri="{FF2B5EF4-FFF2-40B4-BE49-F238E27FC236}">
                <a16:creationId xmlns:a16="http://schemas.microsoft.com/office/drawing/2014/main" id="{6DF73A18-23BD-603E-8D03-59034C4327B7}"/>
              </a:ext>
            </a:extLst>
          </p:cNvPr>
          <p:cNvPicPr>
            <a:picLocks noChangeAspect="1"/>
          </p:cNvPicPr>
          <p:nvPr/>
        </p:nvPicPr>
        <p:blipFill>
          <a:blip r:embed="rId4"/>
          <a:stretch>
            <a:fillRect/>
          </a:stretch>
        </p:blipFill>
        <p:spPr>
          <a:xfrm>
            <a:off x="7239000" y="133895"/>
            <a:ext cx="685800" cy="827049"/>
          </a:xfrm>
          <a:prstGeom prst="rect">
            <a:avLst/>
          </a:prstGeom>
        </p:spPr>
      </p:pic>
    </p:spTree>
    <p:extLst>
      <p:ext uri="{BB962C8B-B14F-4D97-AF65-F5344CB8AC3E}">
        <p14:creationId xmlns:p14="http://schemas.microsoft.com/office/powerpoint/2010/main" val="199629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AI</a:t>
            </a:r>
          </a:p>
        </p:txBody>
      </p:sp>
      <p:pic>
        <p:nvPicPr>
          <p:cNvPr id="5" name="Picture 4" descr="A picture containing object, man&#10;&#10;Description automatically generated">
            <a:extLst>
              <a:ext uri="{FF2B5EF4-FFF2-40B4-BE49-F238E27FC236}">
                <a16:creationId xmlns:a16="http://schemas.microsoft.com/office/drawing/2014/main" id="{8040ACB1-BE1C-99CC-2CD6-A4FF4C66F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057400"/>
            <a:ext cx="5334000" cy="3228975"/>
          </a:xfrm>
          <a:prstGeom prst="rect">
            <a:avLst/>
          </a:prstGeom>
        </p:spPr>
      </p:pic>
      <p:grpSp>
        <p:nvGrpSpPr>
          <p:cNvPr id="7" name="Group 6">
            <a:extLst>
              <a:ext uri="{FF2B5EF4-FFF2-40B4-BE49-F238E27FC236}">
                <a16:creationId xmlns:a16="http://schemas.microsoft.com/office/drawing/2014/main" id="{57F1C0FF-ACA3-1BC8-FD86-F513233987FD}"/>
              </a:ext>
            </a:extLst>
          </p:cNvPr>
          <p:cNvGrpSpPr/>
          <p:nvPr/>
        </p:nvGrpSpPr>
        <p:grpSpPr>
          <a:xfrm>
            <a:off x="76200" y="1524000"/>
            <a:ext cx="3505200" cy="4529086"/>
            <a:chOff x="76200" y="1524000"/>
            <a:chExt cx="3505200" cy="4529086"/>
          </a:xfrm>
        </p:grpSpPr>
        <p:pic>
          <p:nvPicPr>
            <p:cNvPr id="9" name="Picture 8" descr="A picture containing object&#10;&#10;Description automatically generated">
              <a:extLst>
                <a:ext uri="{FF2B5EF4-FFF2-40B4-BE49-F238E27FC236}">
                  <a16:creationId xmlns:a16="http://schemas.microsoft.com/office/drawing/2014/main" id="{7F47B131-8D51-A22A-8BB5-481D719E7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2514600"/>
              <a:ext cx="1295400" cy="1685728"/>
            </a:xfrm>
            <a:prstGeom prst="rect">
              <a:avLst/>
            </a:prstGeom>
          </p:spPr>
        </p:pic>
        <p:pic>
          <p:nvPicPr>
            <p:cNvPr id="10" name="Picture 9" descr="A picture containing indoor, wall, person, window&#10;&#10;Description automatically generated">
              <a:extLst>
                <a:ext uri="{FF2B5EF4-FFF2-40B4-BE49-F238E27FC236}">
                  <a16:creationId xmlns:a16="http://schemas.microsoft.com/office/drawing/2014/main" id="{42F74BCB-67A8-C812-FF69-491E1B4A7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1524000"/>
              <a:ext cx="2024743" cy="2362200"/>
            </a:xfrm>
            <a:prstGeom prst="rect">
              <a:avLst/>
            </a:prstGeom>
          </p:spPr>
        </p:pic>
        <p:pic>
          <p:nvPicPr>
            <p:cNvPr id="11" name="Picture 10" descr="A person in a blue shirt&#10;&#10;Description automatically generated">
              <a:extLst>
                <a:ext uri="{FF2B5EF4-FFF2-40B4-BE49-F238E27FC236}">
                  <a16:creationId xmlns:a16="http://schemas.microsoft.com/office/drawing/2014/main" id="{55B282DF-CBF9-5C0E-7ECC-E408D880D1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4267200"/>
              <a:ext cx="3505200" cy="1785886"/>
            </a:xfrm>
            <a:prstGeom prst="rect">
              <a:avLst/>
            </a:prstGeom>
          </p:spPr>
        </p:pic>
      </p:grpSp>
      <p:pic>
        <p:nvPicPr>
          <p:cNvPr id="1026" name="Picture 2">
            <a:extLst>
              <a:ext uri="{FF2B5EF4-FFF2-40B4-BE49-F238E27FC236}">
                <a16:creationId xmlns:a16="http://schemas.microsoft.com/office/drawing/2014/main" id="{2821A3CB-6917-B5E5-8DD7-1EF067A3B4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034" y="1403978"/>
            <a:ext cx="1013732" cy="101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1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000" fill="hold"/>
                                        <p:tgtEl>
                                          <p:spTgt spid="5"/>
                                        </p:tgtEl>
                                        <p:attrNameLst>
                                          <p:attrName>ppt_w</p:attrName>
                                        </p:attrNameLst>
                                      </p:cBhvr>
                                      <p:tavLst>
                                        <p:tav tm="0">
                                          <p:val>
                                            <p:fltVal val="0"/>
                                          </p:val>
                                        </p:tav>
                                        <p:tav tm="100000">
                                          <p:val>
                                            <p:strVal val="#ppt_w"/>
                                          </p:val>
                                        </p:tav>
                                      </p:tavLst>
                                    </p:anim>
                                    <p:anim calcmode="lin" valueType="num">
                                      <p:cBhvr>
                                        <p:cTn id="21" dur="1000" fill="hold"/>
                                        <p:tgtEl>
                                          <p:spTgt spid="5"/>
                                        </p:tgtEl>
                                        <p:attrNameLst>
                                          <p:attrName>ppt_h</p:attrName>
                                        </p:attrNameLst>
                                      </p:cBhvr>
                                      <p:tavLst>
                                        <p:tav tm="0">
                                          <p:val>
                                            <p:fltVal val="0"/>
                                          </p:val>
                                        </p:tav>
                                        <p:tav tm="100000">
                                          <p:val>
                                            <p:strVal val="#ppt_h"/>
                                          </p:val>
                                        </p:tav>
                                      </p:tavLst>
                                    </p:anim>
                                    <p:anim calcmode="lin" valueType="num">
                                      <p:cBhvr>
                                        <p:cTn id="22" dur="1000" fill="hold"/>
                                        <p:tgtEl>
                                          <p:spTgt spid="5"/>
                                        </p:tgtEl>
                                        <p:attrNameLst>
                                          <p:attrName>style.rotation</p:attrName>
                                        </p:attrNameLst>
                                      </p:cBhvr>
                                      <p:tavLst>
                                        <p:tav tm="0">
                                          <p:val>
                                            <p:fltVal val="90"/>
                                          </p:val>
                                        </p:tav>
                                        <p:tav tm="100000">
                                          <p:val>
                                            <p:fltVal val="0"/>
                                          </p:val>
                                        </p:tav>
                                      </p:tavLst>
                                    </p:anim>
                                    <p:animEffect transition="in" filter="fade">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Classification Trees</a:t>
            </a:r>
          </a:p>
        </p:txBody>
      </p:sp>
      <p:pic>
        <p:nvPicPr>
          <p:cNvPr id="7" name="Picture 6" descr="Chart, scatter chart&#10;&#10;Description automatically generated">
            <a:extLst>
              <a:ext uri="{FF2B5EF4-FFF2-40B4-BE49-F238E27FC236}">
                <a16:creationId xmlns:a16="http://schemas.microsoft.com/office/drawing/2014/main" id="{30C73072-A687-42E1-9B73-88F05280EC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219200"/>
            <a:ext cx="5451120" cy="4800600"/>
          </a:xfrm>
          <a:prstGeom prst="rect">
            <a:avLst/>
          </a:prstGeom>
        </p:spPr>
      </p:pic>
      <p:grpSp>
        <p:nvGrpSpPr>
          <p:cNvPr id="9" name="Group 8">
            <a:extLst>
              <a:ext uri="{FF2B5EF4-FFF2-40B4-BE49-F238E27FC236}">
                <a16:creationId xmlns:a16="http://schemas.microsoft.com/office/drawing/2014/main" id="{81FA217F-9AE0-4B9A-BB2F-E2853228DC2A}"/>
              </a:ext>
            </a:extLst>
          </p:cNvPr>
          <p:cNvGrpSpPr/>
          <p:nvPr/>
        </p:nvGrpSpPr>
        <p:grpSpPr>
          <a:xfrm>
            <a:off x="6172200" y="3886200"/>
            <a:ext cx="2590800" cy="685800"/>
            <a:chOff x="6324600" y="4267200"/>
            <a:chExt cx="2590800" cy="685800"/>
          </a:xfrm>
        </p:grpSpPr>
        <p:sp>
          <p:nvSpPr>
            <p:cNvPr id="10" name="Cloud 9">
              <a:extLst>
                <a:ext uri="{FF2B5EF4-FFF2-40B4-BE49-F238E27FC236}">
                  <a16:creationId xmlns:a16="http://schemas.microsoft.com/office/drawing/2014/main" id="{C8103C9B-4E4D-4C41-8BF2-18B9D769DF39}"/>
                </a:ext>
              </a:extLst>
            </p:cNvPr>
            <p:cNvSpPr/>
            <p:nvPr/>
          </p:nvSpPr>
          <p:spPr>
            <a:xfrm>
              <a:off x="6324600" y="4267200"/>
              <a:ext cx="2590800" cy="6858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B9A3370-135F-43B5-B30A-97BCFF087DF4}"/>
                </a:ext>
              </a:extLst>
            </p:cNvPr>
            <p:cNvSpPr txBox="1"/>
            <p:nvPr/>
          </p:nvSpPr>
          <p:spPr>
            <a:xfrm>
              <a:off x="6477000" y="4419600"/>
              <a:ext cx="2362200" cy="400110"/>
            </a:xfrm>
            <a:prstGeom prst="rect">
              <a:avLst/>
            </a:prstGeom>
            <a:noFill/>
          </p:spPr>
          <p:txBody>
            <a:bodyPr wrap="square" rtlCol="0">
              <a:spAutoFit/>
            </a:bodyPr>
            <a:lstStyle/>
            <a:p>
              <a:r>
                <a:rPr lang="en-US" sz="1000" dirty="0"/>
                <a:t>The </a:t>
              </a:r>
              <a:r>
                <a:rPr lang="en-US" sz="1000" b="1" dirty="0"/>
                <a:t>feature space</a:t>
              </a:r>
              <a:r>
                <a:rPr lang="en-US" sz="1000" dirty="0"/>
                <a:t>, the n-dimensional space where your variables “live”.</a:t>
              </a:r>
            </a:p>
          </p:txBody>
        </p:sp>
      </p:grpSp>
      <p:cxnSp>
        <p:nvCxnSpPr>
          <p:cNvPr id="8" name="Straight Connector 7">
            <a:extLst>
              <a:ext uri="{FF2B5EF4-FFF2-40B4-BE49-F238E27FC236}">
                <a16:creationId xmlns:a16="http://schemas.microsoft.com/office/drawing/2014/main" id="{852A88CF-BFC0-489B-824F-6B91A533E5CE}"/>
              </a:ext>
            </a:extLst>
          </p:cNvPr>
          <p:cNvCxnSpPr>
            <a:cxnSpLocks/>
          </p:cNvCxnSpPr>
          <p:nvPr/>
        </p:nvCxnSpPr>
        <p:spPr>
          <a:xfrm flipH="1">
            <a:off x="1828800" y="4800600"/>
            <a:ext cx="4191000" cy="0"/>
          </a:xfrm>
          <a:prstGeom prst="line">
            <a:avLst/>
          </a:prstGeom>
          <a:ln w="28575">
            <a:solidFill>
              <a:srgbClr val="7030A0"/>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FD637F-D1BA-48C6-8C9B-3ECA5F4F885B}"/>
              </a:ext>
            </a:extLst>
          </p:cNvPr>
          <p:cNvCxnSpPr>
            <a:cxnSpLocks/>
          </p:cNvCxnSpPr>
          <p:nvPr/>
        </p:nvCxnSpPr>
        <p:spPr>
          <a:xfrm>
            <a:off x="2648712" y="1600200"/>
            <a:ext cx="0" cy="3200400"/>
          </a:xfrm>
          <a:prstGeom prst="line">
            <a:avLst/>
          </a:prstGeom>
          <a:ln w="28575">
            <a:solidFill>
              <a:srgbClr val="7030A0"/>
            </a:solidFill>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2112985-90FA-C19E-5E1A-810056A4C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184215"/>
            <a:ext cx="770398" cy="728472"/>
          </a:xfrm>
          <a:prstGeom prst="rect">
            <a:avLst/>
          </a:prstGeom>
        </p:spPr>
      </p:pic>
      <p:pic>
        <p:nvPicPr>
          <p:cNvPr id="14" name="Picture 13" descr="A picture containing sitting, toy, table, white&#10;&#10;Description automatically generated">
            <a:extLst>
              <a:ext uri="{FF2B5EF4-FFF2-40B4-BE49-F238E27FC236}">
                <a16:creationId xmlns:a16="http://schemas.microsoft.com/office/drawing/2014/main" id="{7112031B-163B-98EF-DC2C-72D7D4CFC869}"/>
              </a:ext>
            </a:extLst>
          </p:cNvPr>
          <p:cNvPicPr>
            <a:picLocks noChangeAspect="1"/>
          </p:cNvPicPr>
          <p:nvPr/>
        </p:nvPicPr>
        <p:blipFill>
          <a:blip r:embed="rId4"/>
          <a:stretch>
            <a:fillRect/>
          </a:stretch>
        </p:blipFill>
        <p:spPr>
          <a:xfrm>
            <a:off x="7239000" y="133895"/>
            <a:ext cx="685800" cy="827049"/>
          </a:xfrm>
          <a:prstGeom prst="rect">
            <a:avLst/>
          </a:prstGeom>
        </p:spPr>
      </p:pic>
    </p:spTree>
    <p:extLst>
      <p:ext uri="{BB962C8B-B14F-4D97-AF65-F5344CB8AC3E}">
        <p14:creationId xmlns:p14="http://schemas.microsoft.com/office/powerpoint/2010/main" val="124704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Classification Trees</a:t>
            </a:r>
          </a:p>
        </p:txBody>
      </p:sp>
      <p:pic>
        <p:nvPicPr>
          <p:cNvPr id="7" name="Picture 6" descr="Chart, scatter chart&#10;&#10;Description automatically generated">
            <a:extLst>
              <a:ext uri="{FF2B5EF4-FFF2-40B4-BE49-F238E27FC236}">
                <a16:creationId xmlns:a16="http://schemas.microsoft.com/office/drawing/2014/main" id="{30C73072-A687-42E1-9B73-88F05280EC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219200"/>
            <a:ext cx="5451120" cy="4800600"/>
          </a:xfrm>
          <a:prstGeom prst="rect">
            <a:avLst/>
          </a:prstGeom>
        </p:spPr>
      </p:pic>
      <p:grpSp>
        <p:nvGrpSpPr>
          <p:cNvPr id="9" name="Group 8">
            <a:extLst>
              <a:ext uri="{FF2B5EF4-FFF2-40B4-BE49-F238E27FC236}">
                <a16:creationId xmlns:a16="http://schemas.microsoft.com/office/drawing/2014/main" id="{81FA217F-9AE0-4B9A-BB2F-E2853228DC2A}"/>
              </a:ext>
            </a:extLst>
          </p:cNvPr>
          <p:cNvGrpSpPr/>
          <p:nvPr/>
        </p:nvGrpSpPr>
        <p:grpSpPr>
          <a:xfrm>
            <a:off x="6172200" y="3886200"/>
            <a:ext cx="2590800" cy="685800"/>
            <a:chOff x="6324600" y="4267200"/>
            <a:chExt cx="2590800" cy="685800"/>
          </a:xfrm>
        </p:grpSpPr>
        <p:sp>
          <p:nvSpPr>
            <p:cNvPr id="10" name="Cloud 9">
              <a:extLst>
                <a:ext uri="{FF2B5EF4-FFF2-40B4-BE49-F238E27FC236}">
                  <a16:creationId xmlns:a16="http://schemas.microsoft.com/office/drawing/2014/main" id="{C8103C9B-4E4D-4C41-8BF2-18B9D769DF39}"/>
                </a:ext>
              </a:extLst>
            </p:cNvPr>
            <p:cNvSpPr/>
            <p:nvPr/>
          </p:nvSpPr>
          <p:spPr>
            <a:xfrm>
              <a:off x="6324600" y="4267200"/>
              <a:ext cx="2590800" cy="6858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B9A3370-135F-43B5-B30A-97BCFF087DF4}"/>
                </a:ext>
              </a:extLst>
            </p:cNvPr>
            <p:cNvSpPr txBox="1"/>
            <p:nvPr/>
          </p:nvSpPr>
          <p:spPr>
            <a:xfrm>
              <a:off x="6477000" y="4419600"/>
              <a:ext cx="2362200" cy="400110"/>
            </a:xfrm>
            <a:prstGeom prst="rect">
              <a:avLst/>
            </a:prstGeom>
            <a:noFill/>
          </p:spPr>
          <p:txBody>
            <a:bodyPr wrap="square" rtlCol="0">
              <a:spAutoFit/>
            </a:bodyPr>
            <a:lstStyle/>
            <a:p>
              <a:r>
                <a:rPr lang="en-US" sz="1000" dirty="0"/>
                <a:t>The </a:t>
              </a:r>
              <a:r>
                <a:rPr lang="en-US" sz="1000" b="1" dirty="0"/>
                <a:t>feature space</a:t>
              </a:r>
              <a:r>
                <a:rPr lang="en-US" sz="1000" dirty="0"/>
                <a:t>, the n-dimensional space where your variables “live”.</a:t>
              </a:r>
            </a:p>
          </p:txBody>
        </p:sp>
      </p:grpSp>
      <p:cxnSp>
        <p:nvCxnSpPr>
          <p:cNvPr id="8" name="Straight Connector 7">
            <a:extLst>
              <a:ext uri="{FF2B5EF4-FFF2-40B4-BE49-F238E27FC236}">
                <a16:creationId xmlns:a16="http://schemas.microsoft.com/office/drawing/2014/main" id="{852A88CF-BFC0-489B-824F-6B91A533E5CE}"/>
              </a:ext>
            </a:extLst>
          </p:cNvPr>
          <p:cNvCxnSpPr>
            <a:cxnSpLocks/>
          </p:cNvCxnSpPr>
          <p:nvPr/>
        </p:nvCxnSpPr>
        <p:spPr>
          <a:xfrm flipH="1">
            <a:off x="1828800" y="4800600"/>
            <a:ext cx="4191000" cy="0"/>
          </a:xfrm>
          <a:prstGeom prst="line">
            <a:avLst/>
          </a:prstGeom>
          <a:ln w="28575">
            <a:solidFill>
              <a:srgbClr val="7030A0"/>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FD637F-D1BA-48C6-8C9B-3ECA5F4F885B}"/>
              </a:ext>
            </a:extLst>
          </p:cNvPr>
          <p:cNvCxnSpPr>
            <a:cxnSpLocks/>
          </p:cNvCxnSpPr>
          <p:nvPr/>
        </p:nvCxnSpPr>
        <p:spPr>
          <a:xfrm>
            <a:off x="2648712" y="1600200"/>
            <a:ext cx="0" cy="3200400"/>
          </a:xfrm>
          <a:prstGeom prst="line">
            <a:avLst/>
          </a:prstGeom>
          <a:ln w="28575">
            <a:solidFill>
              <a:srgbClr val="7030A0"/>
            </a:solidFill>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CE1D45-67CB-4409-AEA2-F413849E6483}"/>
              </a:ext>
            </a:extLst>
          </p:cNvPr>
          <p:cNvCxnSpPr>
            <a:cxnSpLocks/>
          </p:cNvCxnSpPr>
          <p:nvPr/>
        </p:nvCxnSpPr>
        <p:spPr bwMode="auto">
          <a:xfrm>
            <a:off x="1866900" y="1946563"/>
            <a:ext cx="457200" cy="221673"/>
          </a:xfrm>
          <a:prstGeom prst="straightConnector1">
            <a:avLst/>
          </a:prstGeom>
          <a:solidFill>
            <a:schemeClr val="accent1"/>
          </a:solidFill>
          <a:ln w="349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04EA443F-81BA-4DF7-A69C-BDDEBBBAEBE7}"/>
              </a:ext>
            </a:extLst>
          </p:cNvPr>
          <p:cNvCxnSpPr>
            <a:cxnSpLocks/>
          </p:cNvCxnSpPr>
          <p:nvPr/>
        </p:nvCxnSpPr>
        <p:spPr bwMode="auto">
          <a:xfrm flipH="1">
            <a:off x="3237205" y="4191000"/>
            <a:ext cx="267347" cy="304799"/>
          </a:xfrm>
          <a:prstGeom prst="straightConnector1">
            <a:avLst/>
          </a:prstGeom>
          <a:solidFill>
            <a:schemeClr val="accent1"/>
          </a:solidFill>
          <a:ln w="349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36E268C7-BB89-4C5A-9208-E876B985A9DA}"/>
              </a:ext>
            </a:extLst>
          </p:cNvPr>
          <p:cNvCxnSpPr>
            <a:cxnSpLocks/>
          </p:cNvCxnSpPr>
          <p:nvPr/>
        </p:nvCxnSpPr>
        <p:spPr bwMode="auto">
          <a:xfrm flipH="1">
            <a:off x="2809285" y="4191000"/>
            <a:ext cx="518273" cy="533400"/>
          </a:xfrm>
          <a:prstGeom prst="straightConnector1">
            <a:avLst/>
          </a:prstGeom>
          <a:solidFill>
            <a:schemeClr val="accent1"/>
          </a:solidFill>
          <a:ln w="349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D0A43FE2-57D0-4246-A2BE-B98C74649AFE}"/>
              </a:ext>
            </a:extLst>
          </p:cNvPr>
          <p:cNvCxnSpPr>
            <a:cxnSpLocks/>
          </p:cNvCxnSpPr>
          <p:nvPr/>
        </p:nvCxnSpPr>
        <p:spPr bwMode="auto">
          <a:xfrm flipH="1">
            <a:off x="3863227" y="3666744"/>
            <a:ext cx="518273" cy="533400"/>
          </a:xfrm>
          <a:prstGeom prst="straightConnector1">
            <a:avLst/>
          </a:prstGeom>
          <a:solidFill>
            <a:schemeClr val="accent1"/>
          </a:solidFill>
          <a:ln w="349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1E11FE4A-E1BF-444F-9E2B-2EB5D904CC64}"/>
              </a:ext>
            </a:extLst>
          </p:cNvPr>
          <p:cNvCxnSpPr>
            <a:cxnSpLocks/>
          </p:cNvCxnSpPr>
          <p:nvPr/>
        </p:nvCxnSpPr>
        <p:spPr bwMode="auto">
          <a:xfrm flipH="1">
            <a:off x="3613463" y="2895600"/>
            <a:ext cx="518273" cy="533400"/>
          </a:xfrm>
          <a:prstGeom prst="straightConnector1">
            <a:avLst/>
          </a:prstGeom>
          <a:solidFill>
            <a:schemeClr val="accent1"/>
          </a:solidFill>
          <a:ln w="34925" cap="flat" cmpd="sng" algn="ctr">
            <a:solidFill>
              <a:schemeClr val="tx1"/>
            </a:solidFill>
            <a:prstDash val="solid"/>
            <a:round/>
            <a:headEnd type="none" w="med" len="med"/>
            <a:tailEnd type="triangle"/>
          </a:ln>
          <a:effectLst/>
        </p:spPr>
      </p:cxnSp>
      <p:pic>
        <p:nvPicPr>
          <p:cNvPr id="16" name="Picture 15">
            <a:extLst>
              <a:ext uri="{FF2B5EF4-FFF2-40B4-BE49-F238E27FC236}">
                <a16:creationId xmlns:a16="http://schemas.microsoft.com/office/drawing/2014/main" id="{29D68F67-C04B-7AE7-F9D9-F83F3C0E3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184215"/>
            <a:ext cx="770398" cy="728472"/>
          </a:xfrm>
          <a:prstGeom prst="rect">
            <a:avLst/>
          </a:prstGeom>
        </p:spPr>
      </p:pic>
      <p:pic>
        <p:nvPicPr>
          <p:cNvPr id="19" name="Picture 18" descr="A picture containing sitting, toy, table, white&#10;&#10;Description automatically generated">
            <a:extLst>
              <a:ext uri="{FF2B5EF4-FFF2-40B4-BE49-F238E27FC236}">
                <a16:creationId xmlns:a16="http://schemas.microsoft.com/office/drawing/2014/main" id="{6D8B0D1E-37E4-5A4D-AF0C-C5C1FE625C3C}"/>
              </a:ext>
            </a:extLst>
          </p:cNvPr>
          <p:cNvPicPr>
            <a:picLocks noChangeAspect="1"/>
          </p:cNvPicPr>
          <p:nvPr/>
        </p:nvPicPr>
        <p:blipFill>
          <a:blip r:embed="rId4"/>
          <a:stretch>
            <a:fillRect/>
          </a:stretch>
        </p:blipFill>
        <p:spPr>
          <a:xfrm>
            <a:off x="7239000" y="133895"/>
            <a:ext cx="685800" cy="827049"/>
          </a:xfrm>
          <a:prstGeom prst="rect">
            <a:avLst/>
          </a:prstGeom>
        </p:spPr>
      </p:pic>
    </p:spTree>
    <p:extLst>
      <p:ext uri="{BB962C8B-B14F-4D97-AF65-F5344CB8AC3E}">
        <p14:creationId xmlns:p14="http://schemas.microsoft.com/office/powerpoint/2010/main" val="3436966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Classification Trees</a:t>
            </a:r>
          </a:p>
        </p:txBody>
      </p:sp>
      <p:pic>
        <p:nvPicPr>
          <p:cNvPr id="10" name="Picture 9" descr="A picture containing chart&#10;&#10;Description automatically generated">
            <a:extLst>
              <a:ext uri="{FF2B5EF4-FFF2-40B4-BE49-F238E27FC236}">
                <a16:creationId xmlns:a16="http://schemas.microsoft.com/office/drawing/2014/main" id="{05E2AD02-3F37-4DC3-9819-901733502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04" y="1457591"/>
            <a:ext cx="2216648" cy="3551539"/>
          </a:xfrm>
          <a:prstGeom prst="rect">
            <a:avLst/>
          </a:prstGeom>
        </p:spPr>
      </p:pic>
      <p:sp>
        <p:nvSpPr>
          <p:cNvPr id="12" name="TextBox 11">
            <a:extLst>
              <a:ext uri="{FF2B5EF4-FFF2-40B4-BE49-F238E27FC236}">
                <a16:creationId xmlns:a16="http://schemas.microsoft.com/office/drawing/2014/main" id="{E00CCF52-B84A-457D-A198-1F6951142BC1}"/>
              </a:ext>
            </a:extLst>
          </p:cNvPr>
          <p:cNvSpPr txBox="1"/>
          <p:nvPr/>
        </p:nvSpPr>
        <p:spPr>
          <a:xfrm>
            <a:off x="991322" y="2057400"/>
            <a:ext cx="364202" cy="461665"/>
          </a:xfrm>
          <a:prstGeom prst="rect">
            <a:avLst/>
          </a:prstGeom>
          <a:noFill/>
        </p:spPr>
        <p:txBody>
          <a:bodyPr wrap="none" rtlCol="0">
            <a:spAutoFit/>
          </a:bodyPr>
          <a:lstStyle/>
          <a:p>
            <a:r>
              <a:rPr lang="en-US" b="1" dirty="0"/>
              <a:t>&lt;</a:t>
            </a:r>
          </a:p>
        </p:txBody>
      </p:sp>
      <p:sp>
        <p:nvSpPr>
          <p:cNvPr id="13" name="TextBox 12">
            <a:extLst>
              <a:ext uri="{FF2B5EF4-FFF2-40B4-BE49-F238E27FC236}">
                <a16:creationId xmlns:a16="http://schemas.microsoft.com/office/drawing/2014/main" id="{7194330D-0110-4D06-91DA-6C4379409EF0}"/>
              </a:ext>
            </a:extLst>
          </p:cNvPr>
          <p:cNvSpPr txBox="1"/>
          <p:nvPr/>
        </p:nvSpPr>
        <p:spPr>
          <a:xfrm>
            <a:off x="2126289" y="1905000"/>
            <a:ext cx="449162" cy="461665"/>
          </a:xfrm>
          <a:prstGeom prst="rect">
            <a:avLst/>
          </a:prstGeom>
          <a:noFill/>
        </p:spPr>
        <p:txBody>
          <a:bodyPr wrap="none" rtlCol="0">
            <a:spAutoFit/>
          </a:bodyPr>
          <a:lstStyle/>
          <a:p>
            <a:r>
              <a:rPr lang="en-US" b="1" u="sng" dirty="0"/>
              <a:t>&gt;</a:t>
            </a:r>
            <a:r>
              <a:rPr lang="en-US" b="1" dirty="0"/>
              <a:t> </a:t>
            </a:r>
          </a:p>
        </p:txBody>
      </p:sp>
      <p:sp>
        <p:nvSpPr>
          <p:cNvPr id="14" name="TextBox 13">
            <a:extLst>
              <a:ext uri="{FF2B5EF4-FFF2-40B4-BE49-F238E27FC236}">
                <a16:creationId xmlns:a16="http://schemas.microsoft.com/office/drawing/2014/main" id="{3869F407-B099-463E-B88B-261F6CF459FB}"/>
              </a:ext>
            </a:extLst>
          </p:cNvPr>
          <p:cNvSpPr txBox="1"/>
          <p:nvPr/>
        </p:nvSpPr>
        <p:spPr>
          <a:xfrm>
            <a:off x="2408690" y="3133466"/>
            <a:ext cx="449162" cy="461665"/>
          </a:xfrm>
          <a:prstGeom prst="rect">
            <a:avLst/>
          </a:prstGeom>
          <a:noFill/>
        </p:spPr>
        <p:txBody>
          <a:bodyPr wrap="square" rtlCol="0">
            <a:spAutoFit/>
          </a:bodyPr>
          <a:lstStyle/>
          <a:p>
            <a:r>
              <a:rPr lang="en-US" b="1" u="sng" dirty="0"/>
              <a:t>&gt;</a:t>
            </a:r>
            <a:r>
              <a:rPr lang="en-US" b="1" dirty="0"/>
              <a:t> </a:t>
            </a:r>
          </a:p>
        </p:txBody>
      </p:sp>
      <p:sp>
        <p:nvSpPr>
          <p:cNvPr id="15" name="TextBox 14">
            <a:extLst>
              <a:ext uri="{FF2B5EF4-FFF2-40B4-BE49-F238E27FC236}">
                <a16:creationId xmlns:a16="http://schemas.microsoft.com/office/drawing/2014/main" id="{2AA80B0E-2A32-4D63-8E56-5A35DCC429DD}"/>
              </a:ext>
            </a:extLst>
          </p:cNvPr>
          <p:cNvSpPr txBox="1"/>
          <p:nvPr/>
        </p:nvSpPr>
        <p:spPr>
          <a:xfrm>
            <a:off x="1438755" y="3429000"/>
            <a:ext cx="364202" cy="461665"/>
          </a:xfrm>
          <a:prstGeom prst="rect">
            <a:avLst/>
          </a:prstGeom>
          <a:noFill/>
        </p:spPr>
        <p:txBody>
          <a:bodyPr wrap="none" rtlCol="0">
            <a:spAutoFit/>
          </a:bodyPr>
          <a:lstStyle/>
          <a:p>
            <a:r>
              <a:rPr lang="en-US" b="1" dirty="0"/>
              <a:t>&lt;</a:t>
            </a:r>
          </a:p>
        </p:txBody>
      </p:sp>
      <p:pic>
        <p:nvPicPr>
          <p:cNvPr id="16" name="Picture 15">
            <a:extLst>
              <a:ext uri="{FF2B5EF4-FFF2-40B4-BE49-F238E27FC236}">
                <a16:creationId xmlns:a16="http://schemas.microsoft.com/office/drawing/2014/main" id="{17DF7C97-8B0A-4D25-BCB0-2F7F7ED77030}"/>
              </a:ext>
            </a:extLst>
          </p:cNvPr>
          <p:cNvPicPr>
            <a:picLocks noChangeAspect="1"/>
          </p:cNvPicPr>
          <p:nvPr/>
        </p:nvPicPr>
        <p:blipFill>
          <a:blip r:embed="rId3"/>
          <a:stretch>
            <a:fillRect/>
          </a:stretch>
        </p:blipFill>
        <p:spPr>
          <a:xfrm>
            <a:off x="4431742" y="1457591"/>
            <a:ext cx="3689350" cy="3647125"/>
          </a:xfrm>
          <a:prstGeom prst="rect">
            <a:avLst/>
          </a:prstGeom>
        </p:spPr>
      </p:pic>
      <p:pic>
        <p:nvPicPr>
          <p:cNvPr id="9" name="Picture 8">
            <a:extLst>
              <a:ext uri="{FF2B5EF4-FFF2-40B4-BE49-F238E27FC236}">
                <a16:creationId xmlns:a16="http://schemas.microsoft.com/office/drawing/2014/main" id="{F33E986E-A0AD-8F97-991F-A476694F2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184215"/>
            <a:ext cx="770398" cy="728472"/>
          </a:xfrm>
          <a:prstGeom prst="rect">
            <a:avLst/>
          </a:prstGeom>
        </p:spPr>
      </p:pic>
      <p:pic>
        <p:nvPicPr>
          <p:cNvPr id="11" name="Picture 10" descr="A picture containing sitting, toy, table, white&#10;&#10;Description automatically generated">
            <a:extLst>
              <a:ext uri="{FF2B5EF4-FFF2-40B4-BE49-F238E27FC236}">
                <a16:creationId xmlns:a16="http://schemas.microsoft.com/office/drawing/2014/main" id="{ED444692-7F44-2023-A0C9-234C8280182B}"/>
              </a:ext>
            </a:extLst>
          </p:cNvPr>
          <p:cNvPicPr>
            <a:picLocks noChangeAspect="1"/>
          </p:cNvPicPr>
          <p:nvPr/>
        </p:nvPicPr>
        <p:blipFill>
          <a:blip r:embed="rId5"/>
          <a:stretch>
            <a:fillRect/>
          </a:stretch>
        </p:blipFill>
        <p:spPr>
          <a:xfrm>
            <a:off x="7239000" y="133895"/>
            <a:ext cx="685800" cy="827049"/>
          </a:xfrm>
          <a:prstGeom prst="rect">
            <a:avLst/>
          </a:prstGeom>
        </p:spPr>
      </p:pic>
    </p:spTree>
    <p:extLst>
      <p:ext uri="{BB962C8B-B14F-4D97-AF65-F5344CB8AC3E}">
        <p14:creationId xmlns:p14="http://schemas.microsoft.com/office/powerpoint/2010/main" val="270275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Workflow</a:t>
            </a:r>
          </a:p>
        </p:txBody>
      </p:sp>
      <p:grpSp>
        <p:nvGrpSpPr>
          <p:cNvPr id="10" name="Group 9">
            <a:extLst>
              <a:ext uri="{FF2B5EF4-FFF2-40B4-BE49-F238E27FC236}">
                <a16:creationId xmlns:a16="http://schemas.microsoft.com/office/drawing/2014/main" id="{8B69EB28-7778-4DFD-AF4C-379379721F10}"/>
              </a:ext>
            </a:extLst>
          </p:cNvPr>
          <p:cNvGrpSpPr/>
          <p:nvPr/>
        </p:nvGrpSpPr>
        <p:grpSpPr>
          <a:xfrm>
            <a:off x="2422307" y="1660655"/>
            <a:ext cx="4010701" cy="3576370"/>
            <a:chOff x="898307" y="2318648"/>
            <a:chExt cx="4010701" cy="3576370"/>
          </a:xfrm>
        </p:grpSpPr>
        <p:grpSp>
          <p:nvGrpSpPr>
            <p:cNvPr id="11" name="Group 10">
              <a:extLst>
                <a:ext uri="{FF2B5EF4-FFF2-40B4-BE49-F238E27FC236}">
                  <a16:creationId xmlns:a16="http://schemas.microsoft.com/office/drawing/2014/main" id="{6ACDBEC4-03F2-40E1-AAF1-AE02847A31F4}"/>
                </a:ext>
              </a:extLst>
            </p:cNvPr>
            <p:cNvGrpSpPr/>
            <p:nvPr/>
          </p:nvGrpSpPr>
          <p:grpSpPr>
            <a:xfrm>
              <a:off x="990600" y="2517616"/>
              <a:ext cx="3824063" cy="3377402"/>
              <a:chOff x="3130652" y="1880398"/>
              <a:chExt cx="3824063" cy="3377402"/>
            </a:xfrm>
          </p:grpSpPr>
          <p:sp>
            <p:nvSpPr>
              <p:cNvPr id="15" name="Rounded Rectangle 1">
                <a:extLst>
                  <a:ext uri="{FF2B5EF4-FFF2-40B4-BE49-F238E27FC236}">
                    <a16:creationId xmlns:a16="http://schemas.microsoft.com/office/drawing/2014/main" id="{E62EFA9B-B5D0-4BDF-AC59-53C72602E14B}"/>
                  </a:ext>
                </a:extLst>
              </p:cNvPr>
              <p:cNvSpPr/>
              <p:nvPr/>
            </p:nvSpPr>
            <p:spPr>
              <a:xfrm>
                <a:off x="4397893" y="1880398"/>
                <a:ext cx="1600200" cy="381000"/>
              </a:xfrm>
              <a:prstGeom prst="roundRect">
                <a:avLst/>
              </a:prstGeom>
              <a:solidFill>
                <a:srgbClr val="00B0F0">
                  <a:alpha val="8000"/>
                </a:srgbClr>
              </a:solidFill>
              <a:ln w="15875">
                <a:solidFill>
                  <a:srgbClr val="060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Data Set</a:t>
                </a:r>
              </a:p>
            </p:txBody>
          </p:sp>
          <p:sp>
            <p:nvSpPr>
              <p:cNvPr id="16" name="Rounded Rectangle 75">
                <a:extLst>
                  <a:ext uri="{FF2B5EF4-FFF2-40B4-BE49-F238E27FC236}">
                    <a16:creationId xmlns:a16="http://schemas.microsoft.com/office/drawing/2014/main" id="{555A25D7-1AF4-4F0C-B589-3A671D4B4D31}"/>
                  </a:ext>
                </a:extLst>
              </p:cNvPr>
              <p:cNvSpPr/>
              <p:nvPr/>
            </p:nvSpPr>
            <p:spPr>
              <a:xfrm>
                <a:off x="4408779" y="2514600"/>
                <a:ext cx="1600200" cy="381000"/>
              </a:xfrm>
              <a:prstGeom prst="roundRect">
                <a:avLst/>
              </a:prstGeom>
              <a:solidFill>
                <a:srgbClr val="00B0F0">
                  <a:alpha val="10000"/>
                </a:srgbClr>
              </a:solidFill>
              <a:ln w="15875">
                <a:solidFill>
                  <a:srgbClr val="060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Split Data</a:t>
                </a:r>
              </a:p>
            </p:txBody>
          </p:sp>
          <p:sp>
            <p:nvSpPr>
              <p:cNvPr id="17" name="Rounded Rectangle 76">
                <a:extLst>
                  <a:ext uri="{FF2B5EF4-FFF2-40B4-BE49-F238E27FC236}">
                    <a16:creationId xmlns:a16="http://schemas.microsoft.com/office/drawing/2014/main" id="{5818933E-8294-4793-B86E-BECCED659DCA}"/>
                  </a:ext>
                </a:extLst>
              </p:cNvPr>
              <p:cNvSpPr/>
              <p:nvPr/>
            </p:nvSpPr>
            <p:spPr>
              <a:xfrm>
                <a:off x="3130652" y="3496637"/>
                <a:ext cx="1600200" cy="381000"/>
              </a:xfrm>
              <a:prstGeom prst="roundRect">
                <a:avLst/>
              </a:prstGeom>
              <a:solidFill>
                <a:srgbClr val="00B0F0">
                  <a:alpha val="8000"/>
                </a:srgbClr>
              </a:solidFill>
              <a:ln w="15875">
                <a:solidFill>
                  <a:srgbClr val="060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Arial" charset="0"/>
                    <a:ea typeface="Arial" charset="0"/>
                    <a:cs typeface="Arial" charset="0"/>
                  </a:rPr>
                  <a:t>Model Build</a:t>
                </a:r>
                <a:endParaRPr lang="en-US" sz="1000" b="1" dirty="0">
                  <a:solidFill>
                    <a:schemeClr val="tx1"/>
                  </a:solidFill>
                  <a:latin typeface="Arial" charset="0"/>
                  <a:ea typeface="Arial" charset="0"/>
                  <a:cs typeface="Arial" charset="0"/>
                </a:endParaRPr>
              </a:p>
            </p:txBody>
          </p:sp>
          <p:sp>
            <p:nvSpPr>
              <p:cNvPr id="18" name="Rounded Rectangle 78">
                <a:extLst>
                  <a:ext uri="{FF2B5EF4-FFF2-40B4-BE49-F238E27FC236}">
                    <a16:creationId xmlns:a16="http://schemas.microsoft.com/office/drawing/2014/main" id="{FB93D6C9-185A-418E-9B72-53FA2BA88FC0}"/>
                  </a:ext>
                </a:extLst>
              </p:cNvPr>
              <p:cNvSpPr/>
              <p:nvPr/>
            </p:nvSpPr>
            <p:spPr>
              <a:xfrm>
                <a:off x="4397893" y="4251384"/>
                <a:ext cx="1600200" cy="381000"/>
              </a:xfrm>
              <a:prstGeom prst="roundRect">
                <a:avLst/>
              </a:prstGeom>
              <a:solidFill>
                <a:srgbClr val="00B0F0">
                  <a:alpha val="8000"/>
                </a:srgbClr>
              </a:solidFill>
              <a:ln w="15875">
                <a:solidFill>
                  <a:srgbClr val="060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Arial" charset="0"/>
                    <a:ea typeface="Arial" charset="0"/>
                    <a:cs typeface="Arial" charset="0"/>
                  </a:rPr>
                  <a:t>Evaluate Model</a:t>
                </a:r>
                <a:endParaRPr lang="en-US" sz="1000" b="1" dirty="0">
                  <a:solidFill>
                    <a:schemeClr val="tx1"/>
                  </a:solidFill>
                  <a:latin typeface="Arial" charset="0"/>
                  <a:ea typeface="Arial" charset="0"/>
                  <a:cs typeface="Arial" charset="0"/>
                </a:endParaRPr>
              </a:p>
            </p:txBody>
          </p:sp>
          <p:sp>
            <p:nvSpPr>
              <p:cNvPr id="19" name="Rounded Rectangle 79">
                <a:extLst>
                  <a:ext uri="{FF2B5EF4-FFF2-40B4-BE49-F238E27FC236}">
                    <a16:creationId xmlns:a16="http://schemas.microsoft.com/office/drawing/2014/main" id="{83C37E7E-463E-4F81-9AF9-561142841EE6}"/>
                  </a:ext>
                </a:extLst>
              </p:cNvPr>
              <p:cNvSpPr/>
              <p:nvPr/>
            </p:nvSpPr>
            <p:spPr>
              <a:xfrm>
                <a:off x="4419600" y="4876800"/>
                <a:ext cx="1600200" cy="381000"/>
              </a:xfrm>
              <a:prstGeom prst="roundRect">
                <a:avLst/>
              </a:prstGeom>
              <a:solidFill>
                <a:srgbClr val="00B0F0">
                  <a:alpha val="8000"/>
                </a:srgbClr>
              </a:solidFill>
              <a:ln w="15875">
                <a:solidFill>
                  <a:srgbClr val="060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Arial" charset="0"/>
                    <a:ea typeface="Arial" charset="0"/>
                    <a:cs typeface="Arial" charset="0"/>
                  </a:rPr>
                  <a:t>Deploy Model</a:t>
                </a:r>
              </a:p>
              <a:p>
                <a:pPr algn="ctr"/>
                <a:r>
                  <a:rPr lang="en-US" sz="1000" b="1" dirty="0">
                    <a:solidFill>
                      <a:schemeClr val="tx1"/>
                    </a:solidFill>
                    <a:latin typeface="Arial" charset="0"/>
                    <a:ea typeface="Arial" charset="0"/>
                    <a:cs typeface="Arial" charset="0"/>
                  </a:rPr>
                  <a:t>Make Predictions</a:t>
                </a:r>
              </a:p>
            </p:txBody>
          </p:sp>
          <p:cxnSp>
            <p:nvCxnSpPr>
              <p:cNvPr id="20" name="Curved Connector 83">
                <a:extLst>
                  <a:ext uri="{FF2B5EF4-FFF2-40B4-BE49-F238E27FC236}">
                    <a16:creationId xmlns:a16="http://schemas.microsoft.com/office/drawing/2014/main" id="{454E15ED-5ABE-4A36-9686-42FEAD29F0ED}"/>
                  </a:ext>
                </a:extLst>
              </p:cNvPr>
              <p:cNvCxnSpPr/>
              <p:nvPr/>
            </p:nvCxnSpPr>
            <p:spPr>
              <a:xfrm>
                <a:off x="5105222" y="2295172"/>
                <a:ext cx="112987" cy="248017"/>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84">
                <a:extLst>
                  <a:ext uri="{FF2B5EF4-FFF2-40B4-BE49-F238E27FC236}">
                    <a16:creationId xmlns:a16="http://schemas.microsoft.com/office/drawing/2014/main" id="{4EA66D94-0009-4012-BF0A-8CF2F2490D49}"/>
                  </a:ext>
                </a:extLst>
              </p:cNvPr>
              <p:cNvCxnSpPr/>
              <p:nvPr/>
            </p:nvCxnSpPr>
            <p:spPr>
              <a:xfrm>
                <a:off x="5218209" y="4628783"/>
                <a:ext cx="112987" cy="248017"/>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urved Connector 85">
                <a:extLst>
                  <a:ext uri="{FF2B5EF4-FFF2-40B4-BE49-F238E27FC236}">
                    <a16:creationId xmlns:a16="http://schemas.microsoft.com/office/drawing/2014/main" id="{0BEE61EE-0570-48CF-9E6D-2E0327618FEE}"/>
                  </a:ext>
                </a:extLst>
              </p:cNvPr>
              <p:cNvCxnSpPr/>
              <p:nvPr/>
            </p:nvCxnSpPr>
            <p:spPr>
              <a:xfrm rot="5400000">
                <a:off x="5075210" y="3459192"/>
                <a:ext cx="1355782" cy="228601"/>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Curved Connector 87">
                <a:extLst>
                  <a:ext uri="{FF2B5EF4-FFF2-40B4-BE49-F238E27FC236}">
                    <a16:creationId xmlns:a16="http://schemas.microsoft.com/office/drawing/2014/main" id="{2D8F09FA-48C3-436D-ABA9-B530BCC974F4}"/>
                  </a:ext>
                </a:extLst>
              </p:cNvPr>
              <p:cNvCxnSpPr/>
              <p:nvPr/>
            </p:nvCxnSpPr>
            <p:spPr>
              <a:xfrm rot="5400000">
                <a:off x="4348144" y="2945870"/>
                <a:ext cx="593008" cy="471737"/>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88">
                <a:extLst>
                  <a:ext uri="{FF2B5EF4-FFF2-40B4-BE49-F238E27FC236}">
                    <a16:creationId xmlns:a16="http://schemas.microsoft.com/office/drawing/2014/main" id="{80EDCB08-1EFD-4F08-B4A7-8EDEBD8B0C50}"/>
                  </a:ext>
                </a:extLst>
              </p:cNvPr>
              <p:cNvCxnSpPr/>
              <p:nvPr/>
            </p:nvCxnSpPr>
            <p:spPr>
              <a:xfrm rot="16200000" flipH="1">
                <a:off x="4373873" y="3894404"/>
                <a:ext cx="380999" cy="332959"/>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Rounded Rectangle 92">
                <a:extLst>
                  <a:ext uri="{FF2B5EF4-FFF2-40B4-BE49-F238E27FC236}">
                    <a16:creationId xmlns:a16="http://schemas.microsoft.com/office/drawing/2014/main" id="{AF00B9C2-01F7-42CA-98AB-82B01F74FB5B}"/>
                  </a:ext>
                </a:extLst>
              </p:cNvPr>
              <p:cNvSpPr/>
              <p:nvPr/>
            </p:nvSpPr>
            <p:spPr>
              <a:xfrm>
                <a:off x="5638800" y="2514599"/>
                <a:ext cx="379509" cy="381000"/>
              </a:xfrm>
              <a:prstGeom prst="roundRect">
                <a:avLst/>
              </a:prstGeom>
              <a:solidFill>
                <a:srgbClr val="00B0F0">
                  <a:alpha val="55000"/>
                </a:srgbClr>
              </a:solidFill>
              <a:ln w="158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solidFill>
                    <a:schemeClr val="tx1"/>
                  </a:solidFill>
                  <a:latin typeface="Arial" charset="0"/>
                  <a:ea typeface="Arial" charset="0"/>
                  <a:cs typeface="Arial" charset="0"/>
                </a:endParaRPr>
              </a:p>
            </p:txBody>
          </p:sp>
          <p:sp>
            <p:nvSpPr>
              <p:cNvPr id="26" name="TextBox 25">
                <a:extLst>
                  <a:ext uri="{FF2B5EF4-FFF2-40B4-BE49-F238E27FC236}">
                    <a16:creationId xmlns:a16="http://schemas.microsoft.com/office/drawing/2014/main" id="{C34C5159-958C-4D93-99A4-DB5F7FE245FA}"/>
                  </a:ext>
                </a:extLst>
              </p:cNvPr>
              <p:cNvSpPr txBox="1"/>
              <p:nvPr/>
            </p:nvSpPr>
            <p:spPr>
              <a:xfrm>
                <a:off x="3863011" y="2862435"/>
                <a:ext cx="1008609"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Training data set</a:t>
                </a:r>
              </a:p>
            </p:txBody>
          </p:sp>
          <p:sp>
            <p:nvSpPr>
              <p:cNvPr id="27" name="TextBox 26">
                <a:extLst>
                  <a:ext uri="{FF2B5EF4-FFF2-40B4-BE49-F238E27FC236}">
                    <a16:creationId xmlns:a16="http://schemas.microsoft.com/office/drawing/2014/main" id="{EC2DC41B-1D3E-4E96-A0B1-C07C3BAAA0DC}"/>
                  </a:ext>
                </a:extLst>
              </p:cNvPr>
              <p:cNvSpPr txBox="1"/>
              <p:nvPr/>
            </p:nvSpPr>
            <p:spPr>
              <a:xfrm>
                <a:off x="5859543" y="2895599"/>
                <a:ext cx="109517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Validation data set</a:t>
                </a:r>
              </a:p>
            </p:txBody>
          </p:sp>
        </p:grpSp>
        <p:sp>
          <p:nvSpPr>
            <p:cNvPr id="12" name="TextBox 11">
              <a:extLst>
                <a:ext uri="{FF2B5EF4-FFF2-40B4-BE49-F238E27FC236}">
                  <a16:creationId xmlns:a16="http://schemas.microsoft.com/office/drawing/2014/main" id="{DA25C7D7-7D61-4AAE-B527-B4BF46DFB7F9}"/>
                </a:ext>
              </a:extLst>
            </p:cNvPr>
            <p:cNvSpPr txBox="1"/>
            <p:nvPr/>
          </p:nvSpPr>
          <p:spPr>
            <a:xfrm>
              <a:off x="3581400" y="2895946"/>
              <a:ext cx="1327608"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Standard Data Partition</a:t>
              </a:r>
            </a:p>
          </p:txBody>
        </p:sp>
        <p:sp>
          <p:nvSpPr>
            <p:cNvPr id="13" name="Rectangle 12">
              <a:extLst>
                <a:ext uri="{FF2B5EF4-FFF2-40B4-BE49-F238E27FC236}">
                  <a16:creationId xmlns:a16="http://schemas.microsoft.com/office/drawing/2014/main" id="{68796D29-69C0-4757-AB31-4A3B25CBE427}"/>
                </a:ext>
              </a:extLst>
            </p:cNvPr>
            <p:cNvSpPr/>
            <p:nvPr/>
          </p:nvSpPr>
          <p:spPr>
            <a:xfrm>
              <a:off x="1722959" y="3056398"/>
              <a:ext cx="3091704" cy="76255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descr="images.jpeg">
              <a:extLst>
                <a:ext uri="{FF2B5EF4-FFF2-40B4-BE49-F238E27FC236}">
                  <a16:creationId xmlns:a16="http://schemas.microsoft.com/office/drawing/2014/main" id="{7E9BE6C9-ED54-47F2-8AA4-11588BF8D3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307" y="2318648"/>
              <a:ext cx="617133" cy="617133"/>
            </a:xfrm>
            <a:prstGeom prst="rect">
              <a:avLst/>
            </a:prstGeom>
          </p:spPr>
        </p:pic>
      </p:grpSp>
    </p:spTree>
    <p:extLst>
      <p:ext uri="{BB962C8B-B14F-4D97-AF65-F5344CB8AC3E}">
        <p14:creationId xmlns:p14="http://schemas.microsoft.com/office/powerpoint/2010/main" val="2106347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Workflow</a:t>
            </a:r>
          </a:p>
        </p:txBody>
      </p:sp>
      <p:pic>
        <p:nvPicPr>
          <p:cNvPr id="28" name="Picture 27" descr="A picture containing drawing&#10;&#10;Description automatically generated">
            <a:extLst>
              <a:ext uri="{FF2B5EF4-FFF2-40B4-BE49-F238E27FC236}">
                <a16:creationId xmlns:a16="http://schemas.microsoft.com/office/drawing/2014/main" id="{934FC9B1-C53C-4F76-8F99-181DB7703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45" y="1295400"/>
            <a:ext cx="7832198" cy="2000665"/>
          </a:xfrm>
          <a:prstGeom prst="rect">
            <a:avLst/>
          </a:prstGeom>
        </p:spPr>
      </p:pic>
      <p:grpSp>
        <p:nvGrpSpPr>
          <p:cNvPr id="31" name="Group 30">
            <a:extLst>
              <a:ext uri="{FF2B5EF4-FFF2-40B4-BE49-F238E27FC236}">
                <a16:creationId xmlns:a16="http://schemas.microsoft.com/office/drawing/2014/main" id="{344B0532-9753-4EF7-AE65-8277EAE73149}"/>
              </a:ext>
            </a:extLst>
          </p:cNvPr>
          <p:cNvGrpSpPr/>
          <p:nvPr/>
        </p:nvGrpSpPr>
        <p:grpSpPr>
          <a:xfrm>
            <a:off x="6301110" y="2590800"/>
            <a:ext cx="2099363" cy="535887"/>
            <a:chOff x="723900" y="4038600"/>
            <a:chExt cx="2400300" cy="596175"/>
          </a:xfrm>
        </p:grpSpPr>
        <p:pic>
          <p:nvPicPr>
            <p:cNvPr id="32" name="Picture 31" descr="A picture containing drawing&#10;&#10;Description automatically generated">
              <a:extLst>
                <a:ext uri="{FF2B5EF4-FFF2-40B4-BE49-F238E27FC236}">
                  <a16:creationId xmlns:a16="http://schemas.microsoft.com/office/drawing/2014/main" id="{3A28B3F1-9125-4DC0-8EB6-E95F01E775B9}"/>
                </a:ext>
              </a:extLst>
            </p:cNvPr>
            <p:cNvPicPr>
              <a:picLocks noChangeAspect="1"/>
            </p:cNvPicPr>
            <p:nvPr/>
          </p:nvPicPr>
          <p:blipFill>
            <a:blip r:embed="rId3"/>
            <a:stretch>
              <a:fillRect/>
            </a:stretch>
          </p:blipFill>
          <p:spPr>
            <a:xfrm>
              <a:off x="723900" y="4038600"/>
              <a:ext cx="533400" cy="533400"/>
            </a:xfrm>
            <a:prstGeom prst="rect">
              <a:avLst/>
            </a:prstGeom>
          </p:spPr>
        </p:pic>
        <p:pic>
          <p:nvPicPr>
            <p:cNvPr id="33" name="Picture 32" descr="A picture containing drawing&#10;&#10;Description automatically generated">
              <a:extLst>
                <a:ext uri="{FF2B5EF4-FFF2-40B4-BE49-F238E27FC236}">
                  <a16:creationId xmlns:a16="http://schemas.microsoft.com/office/drawing/2014/main" id="{9BDD8E79-52E7-45B5-979E-2F90922BA8FA}"/>
                </a:ext>
              </a:extLst>
            </p:cNvPr>
            <p:cNvPicPr>
              <a:picLocks noChangeAspect="1"/>
            </p:cNvPicPr>
            <p:nvPr/>
          </p:nvPicPr>
          <p:blipFill>
            <a:blip r:embed="rId4"/>
            <a:stretch>
              <a:fillRect/>
            </a:stretch>
          </p:blipFill>
          <p:spPr>
            <a:xfrm>
              <a:off x="1447800" y="4114800"/>
              <a:ext cx="1676400" cy="519975"/>
            </a:xfrm>
            <a:prstGeom prst="rect">
              <a:avLst/>
            </a:prstGeom>
          </p:spPr>
        </p:pic>
      </p:grpSp>
      <p:pic>
        <p:nvPicPr>
          <p:cNvPr id="2" name="Picture 1" descr="A screenshot of a computer program&#10;&#10;Description automatically generated">
            <a:extLst>
              <a:ext uri="{FF2B5EF4-FFF2-40B4-BE49-F238E27FC236}">
                <a16:creationId xmlns:a16="http://schemas.microsoft.com/office/drawing/2014/main" id="{C5760E53-1C22-BC8D-E515-20625E832F59}"/>
              </a:ext>
            </a:extLst>
          </p:cNvPr>
          <p:cNvPicPr>
            <a:picLocks noChangeAspect="1"/>
          </p:cNvPicPr>
          <p:nvPr/>
        </p:nvPicPr>
        <p:blipFill>
          <a:blip r:embed="rId5"/>
          <a:stretch>
            <a:fillRect/>
          </a:stretch>
        </p:blipFill>
        <p:spPr>
          <a:xfrm>
            <a:off x="265544" y="3607493"/>
            <a:ext cx="3468255" cy="2254365"/>
          </a:xfrm>
          <a:prstGeom prst="rect">
            <a:avLst/>
          </a:prstGeom>
        </p:spPr>
      </p:pic>
      <p:pic>
        <p:nvPicPr>
          <p:cNvPr id="3" name="Picture 2" descr="Logo&#10;&#10;Description automatically generated">
            <a:extLst>
              <a:ext uri="{FF2B5EF4-FFF2-40B4-BE49-F238E27FC236}">
                <a16:creationId xmlns:a16="http://schemas.microsoft.com/office/drawing/2014/main" id="{7FEB037F-1A20-D89B-845D-1DFB64C7A242}"/>
              </a:ext>
            </a:extLst>
          </p:cNvPr>
          <p:cNvPicPr>
            <a:picLocks noChangeAspect="1"/>
          </p:cNvPicPr>
          <p:nvPr/>
        </p:nvPicPr>
        <p:blipFill>
          <a:blip r:embed="rId6"/>
          <a:stretch>
            <a:fillRect/>
          </a:stretch>
        </p:blipFill>
        <p:spPr>
          <a:xfrm>
            <a:off x="7526977" y="4642542"/>
            <a:ext cx="570766" cy="638139"/>
          </a:xfrm>
          <a:prstGeom prst="rect">
            <a:avLst/>
          </a:prstGeom>
        </p:spPr>
      </p:pic>
      <p:pic>
        <p:nvPicPr>
          <p:cNvPr id="4" name="Picture 3" descr="A diagram of a company's number&#10;&#10;Description automatically generated">
            <a:extLst>
              <a:ext uri="{FF2B5EF4-FFF2-40B4-BE49-F238E27FC236}">
                <a16:creationId xmlns:a16="http://schemas.microsoft.com/office/drawing/2014/main" id="{9436A7AD-2B4C-3714-259F-F2A1FE219B31}"/>
              </a:ext>
            </a:extLst>
          </p:cNvPr>
          <p:cNvPicPr>
            <a:picLocks noChangeAspect="1"/>
          </p:cNvPicPr>
          <p:nvPr/>
        </p:nvPicPr>
        <p:blipFill>
          <a:blip r:embed="rId7"/>
          <a:stretch>
            <a:fillRect/>
          </a:stretch>
        </p:blipFill>
        <p:spPr>
          <a:xfrm>
            <a:off x="4252726" y="4351992"/>
            <a:ext cx="2048384" cy="1522929"/>
          </a:xfrm>
          <a:prstGeom prst="rect">
            <a:avLst/>
          </a:prstGeom>
        </p:spPr>
      </p:pic>
    </p:spTree>
    <p:extLst>
      <p:ext uri="{BB962C8B-B14F-4D97-AF65-F5344CB8AC3E}">
        <p14:creationId xmlns:p14="http://schemas.microsoft.com/office/powerpoint/2010/main" val="446527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Monte Carlo Methods</a:t>
            </a:r>
          </a:p>
        </p:txBody>
      </p:sp>
      <p:pic>
        <p:nvPicPr>
          <p:cNvPr id="4" name="Picture 3">
            <a:extLst>
              <a:ext uri="{FF2B5EF4-FFF2-40B4-BE49-F238E27FC236}">
                <a16:creationId xmlns:a16="http://schemas.microsoft.com/office/drawing/2014/main" id="{B9BA6C2E-41B8-451F-A55A-649BD1D38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77" y="1663515"/>
            <a:ext cx="3114523" cy="4276580"/>
          </a:xfrm>
          <a:prstGeom prst="rect">
            <a:avLst/>
          </a:prstGeom>
        </p:spPr>
      </p:pic>
      <p:pic>
        <p:nvPicPr>
          <p:cNvPr id="5" name="Picture 4">
            <a:extLst>
              <a:ext uri="{FF2B5EF4-FFF2-40B4-BE49-F238E27FC236}">
                <a16:creationId xmlns:a16="http://schemas.microsoft.com/office/drawing/2014/main" id="{CF837784-0B6A-464F-987D-75DCB7355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14450"/>
            <a:ext cx="3124200" cy="285694"/>
          </a:xfrm>
          <a:prstGeom prst="rect">
            <a:avLst/>
          </a:prstGeom>
        </p:spPr>
      </p:pic>
      <p:pic>
        <p:nvPicPr>
          <p:cNvPr id="7" name="Picture 6">
            <a:extLst>
              <a:ext uri="{FF2B5EF4-FFF2-40B4-BE49-F238E27FC236}">
                <a16:creationId xmlns:a16="http://schemas.microsoft.com/office/drawing/2014/main" id="{20C83827-35C4-4C92-A17C-0D9427F58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232027"/>
            <a:ext cx="1425843" cy="465582"/>
          </a:xfrm>
          <a:prstGeom prst="rect">
            <a:avLst/>
          </a:prstGeom>
        </p:spPr>
      </p:pic>
      <p:pic>
        <p:nvPicPr>
          <p:cNvPr id="9" name="Picture 8">
            <a:extLst>
              <a:ext uri="{FF2B5EF4-FFF2-40B4-BE49-F238E27FC236}">
                <a16:creationId xmlns:a16="http://schemas.microsoft.com/office/drawing/2014/main" id="{35D9F29A-DF31-4CA5-9035-90CD5CE165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5517000"/>
            <a:ext cx="940564" cy="241496"/>
          </a:xfrm>
          <a:prstGeom prst="rect">
            <a:avLst/>
          </a:prstGeom>
        </p:spPr>
      </p:pic>
      <p:pic>
        <p:nvPicPr>
          <p:cNvPr id="10" name="Picture 9">
            <a:extLst>
              <a:ext uri="{FF2B5EF4-FFF2-40B4-BE49-F238E27FC236}">
                <a16:creationId xmlns:a16="http://schemas.microsoft.com/office/drawing/2014/main" id="{64B72229-544C-4C49-A742-3943A96952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50364" y="5181600"/>
            <a:ext cx="549203" cy="335757"/>
          </a:xfrm>
          <a:prstGeom prst="rect">
            <a:avLst/>
          </a:prstGeom>
        </p:spPr>
      </p:pic>
      <p:sp>
        <p:nvSpPr>
          <p:cNvPr id="11" name="Rectangle 10">
            <a:extLst>
              <a:ext uri="{FF2B5EF4-FFF2-40B4-BE49-F238E27FC236}">
                <a16:creationId xmlns:a16="http://schemas.microsoft.com/office/drawing/2014/main" id="{6CA37199-FA31-450D-8C3B-5F5B7B82B149}"/>
              </a:ext>
            </a:extLst>
          </p:cNvPr>
          <p:cNvSpPr/>
          <p:nvPr/>
        </p:nvSpPr>
        <p:spPr>
          <a:xfrm>
            <a:off x="2057400" y="5791200"/>
            <a:ext cx="8248650" cy="246221"/>
          </a:xfrm>
          <a:prstGeom prst="rect">
            <a:avLst/>
          </a:prstGeom>
        </p:spPr>
        <p:txBody>
          <a:bodyPr wrap="square">
            <a:spAutoFit/>
          </a:bodyPr>
          <a:lstStyle/>
          <a:p>
            <a:r>
              <a:rPr lang="en-US" sz="1000" b="1" dirty="0">
                <a:solidFill>
                  <a:srgbClr val="262626"/>
                </a:solidFill>
                <a:highlight>
                  <a:srgbClr val="FFFF00"/>
                </a:highlight>
                <a:latin typeface="Font" charset="0"/>
              </a:rPr>
              <a:t>“Monte Carlo simulations are a way of addressing any number of complex problems that can’t be easily solved with an equation.”</a:t>
            </a:r>
            <a:endParaRPr lang="en-US" sz="1000" b="1" dirty="0">
              <a:highlight>
                <a:srgbClr val="FFFF00"/>
              </a:highlight>
            </a:endParaRPr>
          </a:p>
        </p:txBody>
      </p:sp>
      <p:pic>
        <p:nvPicPr>
          <p:cNvPr id="3" name="Picture 2" descr="Chart&#10;&#10;Description automatically generated">
            <a:extLst>
              <a:ext uri="{FF2B5EF4-FFF2-40B4-BE49-F238E27FC236}">
                <a16:creationId xmlns:a16="http://schemas.microsoft.com/office/drawing/2014/main" id="{AEA22F63-5F7D-401F-9A94-4E20ECCE53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7200" y="1828800"/>
            <a:ext cx="4686613" cy="2100896"/>
          </a:xfrm>
          <a:prstGeom prst="rect">
            <a:avLst/>
          </a:prstGeom>
        </p:spPr>
      </p:pic>
      <p:pic>
        <p:nvPicPr>
          <p:cNvPr id="12" name="Picture 11">
            <a:extLst>
              <a:ext uri="{FF2B5EF4-FFF2-40B4-BE49-F238E27FC236}">
                <a16:creationId xmlns:a16="http://schemas.microsoft.com/office/drawing/2014/main" id="{A383FFAD-1D97-4A30-9BC2-CF49C5A715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4600" y="1457297"/>
            <a:ext cx="2357967" cy="177800"/>
          </a:xfrm>
          <a:prstGeom prst="rect">
            <a:avLst/>
          </a:prstGeom>
        </p:spPr>
      </p:pic>
      <p:pic>
        <p:nvPicPr>
          <p:cNvPr id="14" name="Picture 13" descr="Diagram&#10;&#10;Description automatically generated with medium confidence">
            <a:extLst>
              <a:ext uri="{FF2B5EF4-FFF2-40B4-BE49-F238E27FC236}">
                <a16:creationId xmlns:a16="http://schemas.microsoft.com/office/drawing/2014/main" id="{3D4C60C9-0D79-49BB-AC0F-89544AD142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17165" y="4060887"/>
            <a:ext cx="2605104" cy="1594604"/>
          </a:xfrm>
          <a:prstGeom prst="rect">
            <a:avLst/>
          </a:prstGeom>
        </p:spPr>
      </p:pic>
      <p:pic>
        <p:nvPicPr>
          <p:cNvPr id="16" name="Picture 15" descr="Chart&#10;&#10;Description automatically generated">
            <a:extLst>
              <a:ext uri="{FF2B5EF4-FFF2-40B4-BE49-F238E27FC236}">
                <a16:creationId xmlns:a16="http://schemas.microsoft.com/office/drawing/2014/main" id="{29196E33-CBA4-42BB-A5DD-C0A165D31A0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21788" y="4357290"/>
            <a:ext cx="2222212" cy="992188"/>
          </a:xfrm>
          <a:prstGeom prst="rect">
            <a:avLst/>
          </a:prstGeom>
        </p:spPr>
      </p:pic>
      <p:pic>
        <p:nvPicPr>
          <p:cNvPr id="18" name="Picture 17">
            <a:extLst>
              <a:ext uri="{FF2B5EF4-FFF2-40B4-BE49-F238E27FC236}">
                <a16:creationId xmlns:a16="http://schemas.microsoft.com/office/drawing/2014/main" id="{C00C5439-45CD-489D-AC95-7E8062BEF5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22269" y="5442123"/>
            <a:ext cx="1710534" cy="232572"/>
          </a:xfrm>
          <a:prstGeom prst="rect">
            <a:avLst/>
          </a:prstGeom>
        </p:spPr>
      </p:pic>
      <p:pic>
        <p:nvPicPr>
          <p:cNvPr id="6" name="Picture 5" descr="Icon&#10;&#10;Description automatically generated">
            <a:extLst>
              <a:ext uri="{FF2B5EF4-FFF2-40B4-BE49-F238E27FC236}">
                <a16:creationId xmlns:a16="http://schemas.microsoft.com/office/drawing/2014/main" id="{9AE60EE0-2D40-1147-6D8E-F6BBE0361F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07162" y="122122"/>
            <a:ext cx="851282" cy="851282"/>
          </a:xfrm>
          <a:prstGeom prst="rect">
            <a:avLst/>
          </a:prstGeom>
        </p:spPr>
      </p:pic>
    </p:spTree>
    <p:extLst>
      <p:ext uri="{BB962C8B-B14F-4D97-AF65-F5344CB8AC3E}">
        <p14:creationId xmlns:p14="http://schemas.microsoft.com/office/powerpoint/2010/main" val="390149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531F2DF-3177-4BA2-8942-C98F0707C5BB}"/>
              </a:ext>
            </a:extLst>
          </p:cNvPr>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Monte Carlo Analysis</a:t>
            </a:r>
          </a:p>
        </p:txBody>
      </p:sp>
      <p:sp>
        <p:nvSpPr>
          <p:cNvPr id="9" name="Content Placeholder 1">
            <a:extLst>
              <a:ext uri="{FF2B5EF4-FFF2-40B4-BE49-F238E27FC236}">
                <a16:creationId xmlns:a16="http://schemas.microsoft.com/office/drawing/2014/main" id="{FD3165F4-4B63-4170-B091-C43228DB39FD}"/>
              </a:ext>
            </a:extLst>
          </p:cNvPr>
          <p:cNvSpPr>
            <a:spLocks noGrp="1"/>
          </p:cNvSpPr>
          <p:nvPr>
            <p:ph idx="1"/>
          </p:nvPr>
        </p:nvSpPr>
        <p:spPr>
          <a:xfrm>
            <a:off x="228600" y="2667000"/>
            <a:ext cx="7696200" cy="2286000"/>
          </a:xfrm>
        </p:spPr>
        <p:txBody>
          <a:bodyPr>
            <a:scene3d>
              <a:camera prst="orthographicFront"/>
              <a:lightRig rig="threePt" dir="t"/>
            </a:scene3d>
            <a:sp3d extrusionH="57150">
              <a:bevelT w="38100" h="38100"/>
            </a:sp3d>
          </a:bodyPr>
          <a:lstStyle/>
          <a:p>
            <a:pPr marL="457200" lvl="1" indent="0">
              <a:buClr>
                <a:schemeClr val="accent2">
                  <a:lumMod val="75000"/>
                </a:schemeClr>
              </a:buClr>
              <a:buSzPct val="90000"/>
              <a:buNone/>
            </a:pPr>
            <a:endParaRPr lang="en-US" sz="2000" dirty="0">
              <a:latin typeface="Arial" charset="0"/>
              <a:ea typeface="Arial" charset="0"/>
              <a:cs typeface="Arial" charset="0"/>
            </a:endParaRPr>
          </a:p>
          <a:p>
            <a:pPr marL="457200" lvl="1" indent="0">
              <a:buClr>
                <a:schemeClr val="accent2">
                  <a:lumMod val="75000"/>
                </a:schemeClr>
              </a:buClr>
              <a:buSzPct val="90000"/>
              <a:buNone/>
            </a:pPr>
            <a:r>
              <a:rPr lang="en-US" sz="2000" b="1" dirty="0">
                <a:latin typeface="Arial" charset="0"/>
                <a:ea typeface="Arial" charset="0"/>
                <a:cs typeface="Arial" charset="0"/>
              </a:rPr>
              <a:t>What are the potential profit possibilities for this new product?</a:t>
            </a:r>
          </a:p>
          <a:p>
            <a:pPr marL="457200" lvl="1" indent="0">
              <a:buClr>
                <a:schemeClr val="accent2">
                  <a:lumMod val="75000"/>
                </a:schemeClr>
              </a:buClr>
              <a:buSzPct val="90000"/>
              <a:buNone/>
            </a:pPr>
            <a:br>
              <a:rPr lang="en-US" sz="2000" b="1" dirty="0">
                <a:latin typeface="Arial" charset="0"/>
                <a:ea typeface="Arial" charset="0"/>
                <a:cs typeface="Arial" charset="0"/>
              </a:rPr>
            </a:br>
            <a:r>
              <a:rPr lang="en-US" sz="2000" b="1" dirty="0">
                <a:latin typeface="Arial" charset="0"/>
                <a:ea typeface="Arial" charset="0"/>
                <a:cs typeface="Arial" charset="0"/>
              </a:rPr>
              <a:t>Which of the uncertain factors (price, demand, cost) is most impactful to the bottom line?  Best course of action to take?</a:t>
            </a:r>
          </a:p>
          <a:p>
            <a:pPr marL="457200" lvl="1" indent="0">
              <a:buClr>
                <a:schemeClr val="accent2">
                  <a:lumMod val="75000"/>
                </a:schemeClr>
              </a:buClr>
              <a:buSzPct val="90000"/>
              <a:buNone/>
            </a:pPr>
            <a:endParaRPr lang="en-US" sz="2000" dirty="0">
              <a:latin typeface="Arial" charset="0"/>
              <a:ea typeface="Arial" charset="0"/>
              <a:cs typeface="Arial" charset="0"/>
            </a:endParaRPr>
          </a:p>
        </p:txBody>
      </p:sp>
      <p:pic>
        <p:nvPicPr>
          <p:cNvPr id="11" name="Picture 10" descr="A drawing of a cartoon character&#10;&#10;Description automatically generated">
            <a:extLst>
              <a:ext uri="{FF2B5EF4-FFF2-40B4-BE49-F238E27FC236}">
                <a16:creationId xmlns:a16="http://schemas.microsoft.com/office/drawing/2014/main" id="{4C3B72B3-B86A-4325-8F71-C4690A80EB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5105400"/>
            <a:ext cx="873125" cy="668714"/>
          </a:xfrm>
          <a:prstGeom prst="rect">
            <a:avLst/>
          </a:prstGeom>
        </p:spPr>
      </p:pic>
      <p:sp>
        <p:nvSpPr>
          <p:cNvPr id="14" name="Content Placeholder 1">
            <a:extLst>
              <a:ext uri="{FF2B5EF4-FFF2-40B4-BE49-F238E27FC236}">
                <a16:creationId xmlns:a16="http://schemas.microsoft.com/office/drawing/2014/main" id="{C8F9F52F-050C-49AC-8052-2311A16A8173}"/>
              </a:ext>
            </a:extLst>
          </p:cNvPr>
          <p:cNvSpPr txBox="1">
            <a:spLocks/>
          </p:cNvSpPr>
          <p:nvPr/>
        </p:nvSpPr>
        <p:spPr bwMode="auto">
          <a:xfrm>
            <a:off x="304800" y="14478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extrusionH="57150">
              <a:bevelT w="38100" h="38100"/>
            </a:sp3d>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panose="020B0600070205080204"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lvl="1" indent="0">
              <a:buClr>
                <a:schemeClr val="accent2">
                  <a:lumMod val="75000"/>
                </a:schemeClr>
              </a:buClr>
              <a:buSzPct val="90000"/>
              <a:buFontTx/>
              <a:buNone/>
            </a:pPr>
            <a:r>
              <a:rPr lang="en-US" sz="2400" kern="0">
                <a:latin typeface="Arial" charset="0"/>
                <a:ea typeface="Arial" charset="0"/>
                <a:cs typeface="Arial" charset="0"/>
              </a:rPr>
              <a:t>A distribution organization is interested in analyzing </a:t>
            </a:r>
            <a:r>
              <a:rPr lang="en-US" sz="2400" b="1" kern="0">
                <a:latin typeface="Arial" charset="0"/>
                <a:ea typeface="Arial" charset="0"/>
                <a:cs typeface="Arial" charset="0"/>
              </a:rPr>
              <a:t>potential profit possibilities </a:t>
            </a:r>
            <a:r>
              <a:rPr lang="en-US" sz="2400" kern="0">
                <a:latin typeface="Arial" charset="0"/>
                <a:ea typeface="Arial" charset="0"/>
                <a:cs typeface="Arial" charset="0"/>
              </a:rPr>
              <a:t>for a new product they will soon be offering to their customers next month.  </a:t>
            </a:r>
          </a:p>
          <a:p>
            <a:pPr marL="457200" lvl="1" indent="0">
              <a:buClr>
                <a:schemeClr val="accent2">
                  <a:lumMod val="75000"/>
                </a:schemeClr>
              </a:buClr>
              <a:buSzPct val="90000"/>
              <a:buFontTx/>
              <a:buNone/>
            </a:pPr>
            <a:endParaRPr lang="en-US" sz="2400" kern="0">
              <a:latin typeface="Arial" charset="0"/>
              <a:ea typeface="Arial" charset="0"/>
              <a:cs typeface="Arial" charset="0"/>
            </a:endParaRPr>
          </a:p>
          <a:p>
            <a:pPr marL="457200" lvl="1" indent="0">
              <a:buClr>
                <a:schemeClr val="accent2">
                  <a:lumMod val="75000"/>
                </a:schemeClr>
              </a:buClr>
              <a:buSzPct val="90000"/>
              <a:buFontTx/>
              <a:buNone/>
            </a:pPr>
            <a:endParaRPr lang="en-US" sz="2400" kern="0" dirty="0">
              <a:latin typeface="Arial" charset="0"/>
              <a:ea typeface="Arial" charset="0"/>
              <a:cs typeface="Arial" charset="0"/>
            </a:endParaRPr>
          </a:p>
        </p:txBody>
      </p:sp>
      <p:pic>
        <p:nvPicPr>
          <p:cNvPr id="6" name="Picture 5" descr="Icon&#10;&#10;Description automatically generated">
            <a:extLst>
              <a:ext uri="{FF2B5EF4-FFF2-40B4-BE49-F238E27FC236}">
                <a16:creationId xmlns:a16="http://schemas.microsoft.com/office/drawing/2014/main" id="{B3EA5CDA-94F3-3915-FD6A-7BFCE1593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7162" y="122122"/>
            <a:ext cx="851282" cy="851282"/>
          </a:xfrm>
          <a:prstGeom prst="rect">
            <a:avLst/>
          </a:prstGeom>
        </p:spPr>
      </p:pic>
    </p:spTree>
    <p:extLst>
      <p:ext uri="{BB962C8B-B14F-4D97-AF65-F5344CB8AC3E}">
        <p14:creationId xmlns:p14="http://schemas.microsoft.com/office/powerpoint/2010/main" val="2087623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0CA9CA-0DA6-4CE3-B297-0BFA95D40907}"/>
              </a:ext>
            </a:extLst>
          </p:cNvPr>
          <p:cNvSpPr txBox="1"/>
          <p:nvPr/>
        </p:nvSpPr>
        <p:spPr>
          <a:xfrm>
            <a:off x="6858000" y="5990516"/>
            <a:ext cx="2167581" cy="121613"/>
          </a:xfrm>
          <a:prstGeom prst="rect">
            <a:avLst/>
          </a:prstGeom>
          <a:noFill/>
        </p:spPr>
        <p:txBody>
          <a:bodyPr wrap="none" rtlCol="0">
            <a:noAutofit/>
          </a:bodyPr>
          <a:lstStyle/>
          <a:p>
            <a:r>
              <a:rPr lang="en-US" sz="800" i="1" dirty="0"/>
              <a:t>Weltman August 2019, Tableau 2019.2</a:t>
            </a:r>
          </a:p>
        </p:txBody>
      </p:sp>
      <p:sp>
        <p:nvSpPr>
          <p:cNvPr id="7" name="Title 1">
            <a:extLst>
              <a:ext uri="{FF2B5EF4-FFF2-40B4-BE49-F238E27FC236}">
                <a16:creationId xmlns:a16="http://schemas.microsoft.com/office/drawing/2014/main" id="{9531F2DF-3177-4BA2-8942-C98F0707C5BB}"/>
              </a:ext>
            </a:extLst>
          </p:cNvPr>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Monte Carlo Analysis</a:t>
            </a:r>
          </a:p>
        </p:txBody>
      </p:sp>
      <p:pic>
        <p:nvPicPr>
          <p:cNvPr id="4" name="Screen Recording 3">
            <a:hlinkClick r:id="" action="ppaction://media"/>
            <a:extLst>
              <a:ext uri="{FF2B5EF4-FFF2-40B4-BE49-F238E27FC236}">
                <a16:creationId xmlns:a16="http://schemas.microsoft.com/office/drawing/2014/main" id="{B8DB576F-7C44-4276-8E5E-D4A2181CCB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96988"/>
            <a:ext cx="9144000" cy="4262437"/>
          </a:xfrm>
          <a:prstGeom prst="rect">
            <a:avLst/>
          </a:prstGeom>
        </p:spPr>
      </p:pic>
      <p:pic>
        <p:nvPicPr>
          <p:cNvPr id="5" name="Picture 4" descr="Icon&#10;&#10;Description automatically generated">
            <a:extLst>
              <a:ext uri="{FF2B5EF4-FFF2-40B4-BE49-F238E27FC236}">
                <a16:creationId xmlns:a16="http://schemas.microsoft.com/office/drawing/2014/main" id="{2C4692C1-193F-A4ED-3BF9-BA2D8A1FE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7162" y="122122"/>
            <a:ext cx="851282" cy="851282"/>
          </a:xfrm>
          <a:prstGeom prst="rect">
            <a:avLst/>
          </a:prstGeom>
        </p:spPr>
      </p:pic>
    </p:spTree>
    <p:extLst>
      <p:ext uri="{BB962C8B-B14F-4D97-AF65-F5344CB8AC3E}">
        <p14:creationId xmlns:p14="http://schemas.microsoft.com/office/powerpoint/2010/main" val="292113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0CA9CA-0DA6-4CE3-B297-0BFA95D40907}"/>
              </a:ext>
            </a:extLst>
          </p:cNvPr>
          <p:cNvSpPr txBox="1"/>
          <p:nvPr/>
        </p:nvSpPr>
        <p:spPr>
          <a:xfrm>
            <a:off x="6858000" y="5990516"/>
            <a:ext cx="2167581" cy="121613"/>
          </a:xfrm>
          <a:prstGeom prst="rect">
            <a:avLst/>
          </a:prstGeom>
          <a:noFill/>
        </p:spPr>
        <p:txBody>
          <a:bodyPr wrap="none" rtlCol="0">
            <a:noAutofit/>
          </a:bodyPr>
          <a:lstStyle/>
          <a:p>
            <a:r>
              <a:rPr lang="en-US" sz="800" i="1" dirty="0"/>
              <a:t>Weltman August 2019, Tableau 2019.2</a:t>
            </a:r>
          </a:p>
        </p:txBody>
      </p:sp>
      <p:sp>
        <p:nvSpPr>
          <p:cNvPr id="7" name="Title 1">
            <a:extLst>
              <a:ext uri="{FF2B5EF4-FFF2-40B4-BE49-F238E27FC236}">
                <a16:creationId xmlns:a16="http://schemas.microsoft.com/office/drawing/2014/main" id="{9531F2DF-3177-4BA2-8942-C98F0707C5BB}"/>
              </a:ext>
            </a:extLst>
          </p:cNvPr>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Monte Carlo Analysis</a:t>
            </a:r>
          </a:p>
        </p:txBody>
      </p:sp>
      <p:pic>
        <p:nvPicPr>
          <p:cNvPr id="2" name="Screen Recording 1">
            <a:hlinkClick r:id="" action="ppaction://media"/>
            <a:extLst>
              <a:ext uri="{FF2B5EF4-FFF2-40B4-BE49-F238E27FC236}">
                <a16:creationId xmlns:a16="http://schemas.microsoft.com/office/drawing/2014/main" id="{70F29EE6-61FC-4DBA-8C15-9D481D56D8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 y="1289050"/>
            <a:ext cx="8915400" cy="4279900"/>
          </a:xfrm>
          <a:prstGeom prst="rect">
            <a:avLst/>
          </a:prstGeom>
        </p:spPr>
      </p:pic>
      <p:pic>
        <p:nvPicPr>
          <p:cNvPr id="5" name="Picture 4" descr="Icon&#10;&#10;Description automatically generated">
            <a:extLst>
              <a:ext uri="{FF2B5EF4-FFF2-40B4-BE49-F238E27FC236}">
                <a16:creationId xmlns:a16="http://schemas.microsoft.com/office/drawing/2014/main" id="{4B420610-4DF4-37C7-B609-85B5B3DDF1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7162" y="122122"/>
            <a:ext cx="851282" cy="851282"/>
          </a:xfrm>
          <a:prstGeom prst="rect">
            <a:avLst/>
          </a:prstGeom>
        </p:spPr>
      </p:pic>
    </p:spTree>
    <p:extLst>
      <p:ext uri="{BB962C8B-B14F-4D97-AF65-F5344CB8AC3E}">
        <p14:creationId xmlns:p14="http://schemas.microsoft.com/office/powerpoint/2010/main" val="12446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0CA9CA-0DA6-4CE3-B297-0BFA95D40907}"/>
              </a:ext>
            </a:extLst>
          </p:cNvPr>
          <p:cNvSpPr txBox="1"/>
          <p:nvPr/>
        </p:nvSpPr>
        <p:spPr>
          <a:xfrm>
            <a:off x="6858000" y="5990516"/>
            <a:ext cx="2167581" cy="121613"/>
          </a:xfrm>
          <a:prstGeom prst="rect">
            <a:avLst/>
          </a:prstGeom>
          <a:noFill/>
        </p:spPr>
        <p:txBody>
          <a:bodyPr wrap="none" rtlCol="0">
            <a:noAutofit/>
          </a:bodyPr>
          <a:lstStyle/>
          <a:p>
            <a:r>
              <a:rPr lang="en-US" sz="800" i="1" dirty="0"/>
              <a:t>Weltman August 2019, Tableau 2019.2</a:t>
            </a:r>
          </a:p>
        </p:txBody>
      </p:sp>
      <p:sp>
        <p:nvSpPr>
          <p:cNvPr id="7" name="Title 1">
            <a:extLst>
              <a:ext uri="{FF2B5EF4-FFF2-40B4-BE49-F238E27FC236}">
                <a16:creationId xmlns:a16="http://schemas.microsoft.com/office/drawing/2014/main" id="{9531F2DF-3177-4BA2-8942-C98F0707C5BB}"/>
              </a:ext>
            </a:extLst>
          </p:cNvPr>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Monte Carlo Analysis</a:t>
            </a:r>
          </a:p>
        </p:txBody>
      </p:sp>
      <p:pic>
        <p:nvPicPr>
          <p:cNvPr id="4" name="Picture 3" descr="A screenshot of a cell phone&#10;&#10;Description automatically generated">
            <a:extLst>
              <a:ext uri="{FF2B5EF4-FFF2-40B4-BE49-F238E27FC236}">
                <a16:creationId xmlns:a16="http://schemas.microsoft.com/office/drawing/2014/main" id="{FB9BD1B9-35D0-45EE-8713-BB8BD3C42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28800"/>
            <a:ext cx="8407715" cy="2749550"/>
          </a:xfrm>
          <a:prstGeom prst="rect">
            <a:avLst/>
          </a:prstGeom>
        </p:spPr>
      </p:pic>
      <p:pic>
        <p:nvPicPr>
          <p:cNvPr id="5" name="Picture 4" descr="Icon&#10;&#10;Description automatically generated">
            <a:extLst>
              <a:ext uri="{FF2B5EF4-FFF2-40B4-BE49-F238E27FC236}">
                <a16:creationId xmlns:a16="http://schemas.microsoft.com/office/drawing/2014/main" id="{F48A2304-B41D-5A85-A5F8-DD18B0CC3B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7162" y="122122"/>
            <a:ext cx="851282" cy="851282"/>
          </a:xfrm>
          <a:prstGeom prst="rect">
            <a:avLst/>
          </a:prstGeom>
        </p:spPr>
      </p:pic>
    </p:spTree>
    <p:extLst>
      <p:ext uri="{BB962C8B-B14F-4D97-AF65-F5344CB8AC3E}">
        <p14:creationId xmlns:p14="http://schemas.microsoft.com/office/powerpoint/2010/main" val="3277890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AI</a:t>
            </a:r>
          </a:p>
        </p:txBody>
      </p:sp>
      <p:pic>
        <p:nvPicPr>
          <p:cNvPr id="2" name="Picture 4" descr="Chat GPT 4.0 is coming for your jobs? A supplement or substitute?">
            <a:extLst>
              <a:ext uri="{FF2B5EF4-FFF2-40B4-BE49-F238E27FC236}">
                <a16:creationId xmlns:a16="http://schemas.microsoft.com/office/drawing/2014/main" id="{34A2E3F9-1B51-0847-A090-7CA8A35A0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85" y="1423191"/>
            <a:ext cx="2719500" cy="1122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CBC26248-9D74-3A8C-B9D3-FC7795E20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740" y="1519115"/>
            <a:ext cx="2046660" cy="7555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BA7061F7-0118-1BBA-E906-65BABA6CE1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1215445"/>
            <a:ext cx="206091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hat&#10;&#10;Description automatically generated">
            <a:extLst>
              <a:ext uri="{FF2B5EF4-FFF2-40B4-BE49-F238E27FC236}">
                <a16:creationId xmlns:a16="http://schemas.microsoft.com/office/drawing/2014/main" id="{E9A7DF4E-116C-3B76-9DB1-1E5004E568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5161" y="2484250"/>
            <a:ext cx="2590800" cy="1708707"/>
          </a:xfrm>
          <a:prstGeom prst="rect">
            <a:avLst/>
          </a:prstGeom>
        </p:spPr>
      </p:pic>
      <p:pic>
        <p:nvPicPr>
          <p:cNvPr id="6" name="Picture 5" descr="A screenshot of a phone&#10;&#10;Description automatically generated">
            <a:extLst>
              <a:ext uri="{FF2B5EF4-FFF2-40B4-BE49-F238E27FC236}">
                <a16:creationId xmlns:a16="http://schemas.microsoft.com/office/drawing/2014/main" id="{7473138D-514D-0DB9-1CC0-B5AD8BA4CC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0" y="4391676"/>
            <a:ext cx="3546755" cy="1345140"/>
          </a:xfrm>
          <a:prstGeom prst="rect">
            <a:avLst/>
          </a:prstGeom>
        </p:spPr>
      </p:pic>
      <p:pic>
        <p:nvPicPr>
          <p:cNvPr id="7" name="Picture 6" descr="A screenshot of a chat&#10;&#10;Description automatically generated">
            <a:extLst>
              <a:ext uri="{FF2B5EF4-FFF2-40B4-BE49-F238E27FC236}">
                <a16:creationId xmlns:a16="http://schemas.microsoft.com/office/drawing/2014/main" id="{52AF3E49-4C2C-7EE7-4813-B452DEAEBC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861" y="2309547"/>
            <a:ext cx="2751348" cy="2287638"/>
          </a:xfrm>
          <a:prstGeom prst="rect">
            <a:avLst/>
          </a:prstGeom>
        </p:spPr>
      </p:pic>
    </p:spTree>
    <p:extLst>
      <p:ext uri="{BB962C8B-B14F-4D97-AF65-F5344CB8AC3E}">
        <p14:creationId xmlns:p14="http://schemas.microsoft.com/office/powerpoint/2010/main" val="762455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Cluster Analysis</a:t>
            </a:r>
          </a:p>
        </p:txBody>
      </p:sp>
      <p:pic>
        <p:nvPicPr>
          <p:cNvPr id="14" name="Picture 13">
            <a:extLst>
              <a:ext uri="{FF2B5EF4-FFF2-40B4-BE49-F238E27FC236}">
                <a16:creationId xmlns:a16="http://schemas.microsoft.com/office/drawing/2014/main" id="{FCE42AE2-8A07-427C-BC09-75A3B64FE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133600"/>
            <a:ext cx="2908300" cy="2436171"/>
          </a:xfrm>
          <a:prstGeom prst="rect">
            <a:avLst/>
          </a:prstGeom>
        </p:spPr>
      </p:pic>
      <p:sp>
        <p:nvSpPr>
          <p:cNvPr id="4" name="TextBox 3">
            <a:extLst>
              <a:ext uri="{FF2B5EF4-FFF2-40B4-BE49-F238E27FC236}">
                <a16:creationId xmlns:a16="http://schemas.microsoft.com/office/drawing/2014/main" id="{99DD2050-AD7D-49AD-B855-46E380D18158}"/>
              </a:ext>
            </a:extLst>
          </p:cNvPr>
          <p:cNvSpPr txBox="1"/>
          <p:nvPr/>
        </p:nvSpPr>
        <p:spPr>
          <a:xfrm>
            <a:off x="5867400" y="5706446"/>
            <a:ext cx="3352800" cy="312985"/>
          </a:xfrm>
          <a:prstGeom prst="rect">
            <a:avLst/>
          </a:prstGeom>
          <a:noFill/>
        </p:spPr>
        <p:txBody>
          <a:bodyPr wrap="square" rtlCol="0">
            <a:spAutoFit/>
          </a:bodyPr>
          <a:lstStyle/>
          <a:p>
            <a:r>
              <a:rPr lang="en-US" sz="1400" b="1" dirty="0">
                <a:latin typeface="OCRATTRegular" pitchFamily="2" charset="0"/>
              </a:rPr>
              <a:t>Unsupervised Machine Learning</a:t>
            </a:r>
          </a:p>
        </p:txBody>
      </p:sp>
      <p:pic>
        <p:nvPicPr>
          <p:cNvPr id="3" name="Picture 2" descr="Icon&#10;&#10;Description automatically generated">
            <a:extLst>
              <a:ext uri="{FF2B5EF4-FFF2-40B4-BE49-F238E27FC236}">
                <a16:creationId xmlns:a16="http://schemas.microsoft.com/office/drawing/2014/main" id="{E9D68687-A8AD-C4F4-4613-612FAA094F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200" y="41286"/>
            <a:ext cx="940170" cy="940170"/>
          </a:xfrm>
          <a:prstGeom prst="rect">
            <a:avLst/>
          </a:prstGeom>
        </p:spPr>
      </p:pic>
      <p:pic>
        <p:nvPicPr>
          <p:cNvPr id="7" name="Picture 6" descr="A picture containing sitting, toy, table, white&#10;&#10;Description automatically generated">
            <a:extLst>
              <a:ext uri="{FF2B5EF4-FFF2-40B4-BE49-F238E27FC236}">
                <a16:creationId xmlns:a16="http://schemas.microsoft.com/office/drawing/2014/main" id="{10850D3D-D64A-EEAE-D81C-2B000ED835EF}"/>
              </a:ext>
            </a:extLst>
          </p:cNvPr>
          <p:cNvPicPr>
            <a:picLocks noChangeAspect="1"/>
          </p:cNvPicPr>
          <p:nvPr/>
        </p:nvPicPr>
        <p:blipFill>
          <a:blip r:embed="rId4"/>
          <a:stretch>
            <a:fillRect/>
          </a:stretch>
        </p:blipFill>
        <p:spPr>
          <a:xfrm>
            <a:off x="7239000" y="133895"/>
            <a:ext cx="685800" cy="827049"/>
          </a:xfrm>
          <a:prstGeom prst="rect">
            <a:avLst/>
          </a:prstGeom>
        </p:spPr>
      </p:pic>
    </p:spTree>
    <p:extLst>
      <p:ext uri="{BB962C8B-B14F-4D97-AF65-F5344CB8AC3E}">
        <p14:creationId xmlns:p14="http://schemas.microsoft.com/office/powerpoint/2010/main" val="2793698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Cluster Analysis</a:t>
            </a:r>
          </a:p>
        </p:txBody>
      </p:sp>
      <p:grpSp>
        <p:nvGrpSpPr>
          <p:cNvPr id="4" name="Group 3">
            <a:extLst>
              <a:ext uri="{FF2B5EF4-FFF2-40B4-BE49-F238E27FC236}">
                <a16:creationId xmlns:a16="http://schemas.microsoft.com/office/drawing/2014/main" id="{0CAA38E2-227A-4AC6-8EEB-4FAD43597460}"/>
              </a:ext>
            </a:extLst>
          </p:cNvPr>
          <p:cNvGrpSpPr/>
          <p:nvPr/>
        </p:nvGrpSpPr>
        <p:grpSpPr>
          <a:xfrm>
            <a:off x="-152400" y="1371600"/>
            <a:ext cx="8151115" cy="1472001"/>
            <a:chOff x="-165355" y="1524000"/>
            <a:chExt cx="8151115" cy="1472001"/>
          </a:xfrm>
        </p:grpSpPr>
        <p:pic>
          <p:nvPicPr>
            <p:cNvPr id="5" name="Picture 4">
              <a:extLst>
                <a:ext uri="{FF2B5EF4-FFF2-40B4-BE49-F238E27FC236}">
                  <a16:creationId xmlns:a16="http://schemas.microsoft.com/office/drawing/2014/main" id="{61438D6D-04B5-4A5C-B089-219A6901F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0"/>
              <a:ext cx="6096000" cy="481401"/>
            </a:xfrm>
            <a:prstGeom prst="rect">
              <a:avLst/>
            </a:prstGeom>
          </p:spPr>
        </p:pic>
        <p:pic>
          <p:nvPicPr>
            <p:cNvPr id="6" name="Picture 5">
              <a:extLst>
                <a:ext uri="{FF2B5EF4-FFF2-40B4-BE49-F238E27FC236}">
                  <a16:creationId xmlns:a16="http://schemas.microsoft.com/office/drawing/2014/main" id="{CD3E284B-02DA-4610-8EC6-22E9EBDF4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005401"/>
              <a:ext cx="1282700" cy="461195"/>
            </a:xfrm>
            <a:prstGeom prst="rect">
              <a:avLst/>
            </a:prstGeom>
          </p:spPr>
        </p:pic>
        <p:pic>
          <p:nvPicPr>
            <p:cNvPr id="7" name="Picture 6">
              <a:extLst>
                <a:ext uri="{FF2B5EF4-FFF2-40B4-BE49-F238E27FC236}">
                  <a16:creationId xmlns:a16="http://schemas.microsoft.com/office/drawing/2014/main" id="{270A6A2A-961D-4069-AF10-72BD1F3E7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081601"/>
              <a:ext cx="5318760" cy="914400"/>
            </a:xfrm>
            <a:prstGeom prst="rect">
              <a:avLst/>
            </a:prstGeom>
          </p:spPr>
        </p:pic>
        <p:pic>
          <p:nvPicPr>
            <p:cNvPr id="9" name="Picture 8">
              <a:extLst>
                <a:ext uri="{FF2B5EF4-FFF2-40B4-BE49-F238E27FC236}">
                  <a16:creationId xmlns:a16="http://schemas.microsoft.com/office/drawing/2014/main" id="{31014453-10E6-4836-A678-8DF65E1FE6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575121"/>
              <a:ext cx="1836396" cy="223478"/>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51FC32CC-B782-44F6-A516-4D7B9DE1B1B4}"/>
                    </a:ext>
                  </a:extLst>
                </p14:cNvPr>
                <p14:cNvContentPartPr/>
                <p14:nvPr/>
              </p14:nvContentPartPr>
              <p14:xfrm>
                <a:off x="3192005" y="2070448"/>
                <a:ext cx="1056060" cy="277740"/>
              </p14:xfrm>
            </p:contentPart>
          </mc:Choice>
          <mc:Fallback xmlns="">
            <p:pic>
              <p:nvPicPr>
                <p:cNvPr id="10" name="Ink 9">
                  <a:extLst>
                    <a:ext uri="{FF2B5EF4-FFF2-40B4-BE49-F238E27FC236}">
                      <a16:creationId xmlns:a16="http://schemas.microsoft.com/office/drawing/2014/main" id="{51FC32CC-B782-44F6-A516-4D7B9DE1B1B4}"/>
                    </a:ext>
                  </a:extLst>
                </p:cNvPr>
                <p:cNvPicPr/>
                <p:nvPr/>
              </p:nvPicPr>
              <p:blipFill>
                <a:blip r:embed="rId12"/>
                <a:stretch>
                  <a:fillRect/>
                </a:stretch>
              </p:blipFill>
              <p:spPr>
                <a:xfrm>
                  <a:off x="3165010" y="2016553"/>
                  <a:ext cx="1109691" cy="38517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AA14460-61C7-4C7A-BB42-C16F86AA8289}"/>
                    </a:ext>
                  </a:extLst>
                </p14:cNvPr>
                <p14:cNvContentPartPr/>
                <p14:nvPr/>
              </p14:nvContentPartPr>
              <p14:xfrm>
                <a:off x="-165355" y="2401108"/>
                <a:ext cx="180" cy="180"/>
              </p14:xfrm>
            </p:contentPart>
          </mc:Choice>
          <mc:Fallback xmlns="">
            <p:pic>
              <p:nvPicPr>
                <p:cNvPr id="11" name="Ink 10">
                  <a:extLst>
                    <a:ext uri="{FF2B5EF4-FFF2-40B4-BE49-F238E27FC236}">
                      <a16:creationId xmlns:a16="http://schemas.microsoft.com/office/drawing/2014/main" id="{BAA14460-61C7-4C7A-BB42-C16F86AA8289}"/>
                    </a:ext>
                  </a:extLst>
                </p:cNvPr>
                <p:cNvPicPr/>
                <p:nvPr/>
              </p:nvPicPr>
              <p:blipFill>
                <a:blip r:embed="rId14"/>
                <a:stretch>
                  <a:fillRect/>
                </a:stretch>
              </p:blipFill>
              <p:spPr>
                <a:xfrm>
                  <a:off x="-178855" y="2374108"/>
                  <a:ext cx="27000" cy="54000"/>
                </a:xfrm>
                <a:prstGeom prst="rect">
                  <a:avLst/>
                </a:prstGeom>
              </p:spPr>
            </p:pic>
          </mc:Fallback>
        </mc:AlternateContent>
      </p:grpSp>
      <p:pic>
        <p:nvPicPr>
          <p:cNvPr id="12" name="Picture 11">
            <a:extLst>
              <a:ext uri="{FF2B5EF4-FFF2-40B4-BE49-F238E27FC236}">
                <a16:creationId xmlns:a16="http://schemas.microsoft.com/office/drawing/2014/main" id="{3B7A1C8D-F5E7-4D52-8083-106060B7A27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33600" y="3048000"/>
            <a:ext cx="5029199" cy="2936512"/>
          </a:xfrm>
          <a:prstGeom prst="rect">
            <a:avLst/>
          </a:prstGeom>
        </p:spPr>
      </p:pic>
      <p:pic>
        <p:nvPicPr>
          <p:cNvPr id="13" name="Picture 12" descr="Icon&#10;&#10;Description automatically generated">
            <a:extLst>
              <a:ext uri="{FF2B5EF4-FFF2-40B4-BE49-F238E27FC236}">
                <a16:creationId xmlns:a16="http://schemas.microsoft.com/office/drawing/2014/main" id="{86DEABB6-FF16-6958-72FB-5D89BE5E19F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77200" y="41286"/>
            <a:ext cx="940170" cy="940170"/>
          </a:xfrm>
          <a:prstGeom prst="rect">
            <a:avLst/>
          </a:prstGeom>
        </p:spPr>
      </p:pic>
      <p:pic>
        <p:nvPicPr>
          <p:cNvPr id="14" name="Picture 13" descr="A picture containing sitting, toy, table, white&#10;&#10;Description automatically generated">
            <a:extLst>
              <a:ext uri="{FF2B5EF4-FFF2-40B4-BE49-F238E27FC236}">
                <a16:creationId xmlns:a16="http://schemas.microsoft.com/office/drawing/2014/main" id="{E219C7FD-B2F2-4F93-8410-0DC813D9D337}"/>
              </a:ext>
            </a:extLst>
          </p:cNvPr>
          <p:cNvPicPr>
            <a:picLocks noChangeAspect="1"/>
          </p:cNvPicPr>
          <p:nvPr/>
        </p:nvPicPr>
        <p:blipFill>
          <a:blip r:embed="rId17"/>
          <a:stretch>
            <a:fillRect/>
          </a:stretch>
        </p:blipFill>
        <p:spPr>
          <a:xfrm>
            <a:off x="7239000" y="133895"/>
            <a:ext cx="685800" cy="827049"/>
          </a:xfrm>
          <a:prstGeom prst="rect">
            <a:avLst/>
          </a:prstGeom>
        </p:spPr>
      </p:pic>
    </p:spTree>
    <p:extLst>
      <p:ext uri="{BB962C8B-B14F-4D97-AF65-F5344CB8AC3E}">
        <p14:creationId xmlns:p14="http://schemas.microsoft.com/office/powerpoint/2010/main" val="196174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Cluster Analysis</a:t>
            </a:r>
          </a:p>
        </p:txBody>
      </p:sp>
      <p:pic>
        <p:nvPicPr>
          <p:cNvPr id="12" name="Picture 11">
            <a:extLst>
              <a:ext uri="{FF2B5EF4-FFF2-40B4-BE49-F238E27FC236}">
                <a16:creationId xmlns:a16="http://schemas.microsoft.com/office/drawing/2014/main" id="{303051F3-A8AC-40D0-95A3-338D8C2FE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515" y="2057400"/>
            <a:ext cx="5064485" cy="3886200"/>
          </a:xfrm>
          <a:prstGeom prst="rect">
            <a:avLst/>
          </a:prstGeom>
        </p:spPr>
      </p:pic>
      <p:pic>
        <p:nvPicPr>
          <p:cNvPr id="13" name="Picture 12">
            <a:extLst>
              <a:ext uri="{FF2B5EF4-FFF2-40B4-BE49-F238E27FC236}">
                <a16:creationId xmlns:a16="http://schemas.microsoft.com/office/drawing/2014/main" id="{37621E6A-E6DA-40AC-858A-D73EAF9B2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1"/>
            <a:ext cx="4724400" cy="1054596"/>
          </a:xfrm>
          <a:prstGeom prst="rect">
            <a:avLst/>
          </a:prstGeom>
        </p:spPr>
      </p:pic>
      <p:sp>
        <p:nvSpPr>
          <p:cNvPr id="14" name="Rectangle 13">
            <a:extLst>
              <a:ext uri="{FF2B5EF4-FFF2-40B4-BE49-F238E27FC236}">
                <a16:creationId xmlns:a16="http://schemas.microsoft.com/office/drawing/2014/main" id="{F93E7B6A-45A1-4AAC-990D-BBE5C6CBF9F6}"/>
              </a:ext>
            </a:extLst>
          </p:cNvPr>
          <p:cNvSpPr/>
          <p:nvPr/>
        </p:nvSpPr>
        <p:spPr>
          <a:xfrm>
            <a:off x="180886" y="5476238"/>
            <a:ext cx="4572000" cy="461665"/>
          </a:xfrm>
          <a:prstGeom prst="rect">
            <a:avLst/>
          </a:prstGeom>
        </p:spPr>
        <p:txBody>
          <a:bodyPr>
            <a:spAutoFit/>
          </a:bodyPr>
          <a:lstStyle/>
          <a:p>
            <a:r>
              <a:rPr lang="en-US" sz="1200" dirty="0">
                <a:hlinkClick r:id="rId4"/>
              </a:rPr>
              <a:t>http://social-news.github.io/clustering.htm</a:t>
            </a:r>
            <a:endParaRPr lang="en-US" sz="1200" dirty="0"/>
          </a:p>
          <a:p>
            <a:endParaRPr lang="en-US" sz="1200" dirty="0"/>
          </a:p>
        </p:txBody>
      </p:sp>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006609DF-E03E-46CD-85B1-46CE84F22477}"/>
                  </a:ext>
                </a:extLst>
              </p14:cNvPr>
              <p14:cNvContentPartPr/>
              <p14:nvPr/>
            </p14:nvContentPartPr>
            <p14:xfrm>
              <a:off x="5804165" y="2077648"/>
              <a:ext cx="846360" cy="70560"/>
            </p14:xfrm>
          </p:contentPart>
        </mc:Choice>
        <mc:Fallback xmlns="">
          <p:pic>
            <p:nvPicPr>
              <p:cNvPr id="15" name="Ink 14">
                <a:extLst>
                  <a:ext uri="{FF2B5EF4-FFF2-40B4-BE49-F238E27FC236}">
                    <a16:creationId xmlns:a16="http://schemas.microsoft.com/office/drawing/2014/main" id="{006609DF-E03E-46CD-85B1-46CE84F22477}"/>
                  </a:ext>
                </a:extLst>
              </p:cNvPr>
              <p:cNvPicPr/>
              <p:nvPr/>
            </p:nvPicPr>
            <p:blipFill>
              <a:blip r:embed="rId11"/>
              <a:stretch>
                <a:fillRect/>
              </a:stretch>
            </p:blipFill>
            <p:spPr>
              <a:xfrm>
                <a:off x="5777165" y="2023648"/>
                <a:ext cx="900000" cy="178200"/>
              </a:xfrm>
              <a:prstGeom prst="rect">
                <a:avLst/>
              </a:prstGeom>
            </p:spPr>
          </p:pic>
        </mc:Fallback>
      </mc:AlternateContent>
      <p:pic>
        <p:nvPicPr>
          <p:cNvPr id="7" name="Picture 6" descr="Icon&#10;&#10;Description automatically generated">
            <a:extLst>
              <a:ext uri="{FF2B5EF4-FFF2-40B4-BE49-F238E27FC236}">
                <a16:creationId xmlns:a16="http://schemas.microsoft.com/office/drawing/2014/main" id="{9A197D77-B789-5EB8-C79F-937FA2D5747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77200" y="41286"/>
            <a:ext cx="940170" cy="940170"/>
          </a:xfrm>
          <a:prstGeom prst="rect">
            <a:avLst/>
          </a:prstGeom>
        </p:spPr>
      </p:pic>
      <p:pic>
        <p:nvPicPr>
          <p:cNvPr id="8" name="Picture 7" descr="A picture containing sitting, toy, table, white&#10;&#10;Description automatically generated">
            <a:extLst>
              <a:ext uri="{FF2B5EF4-FFF2-40B4-BE49-F238E27FC236}">
                <a16:creationId xmlns:a16="http://schemas.microsoft.com/office/drawing/2014/main" id="{222303F4-845B-CA0F-288B-78CBC773F9CB}"/>
              </a:ext>
            </a:extLst>
          </p:cNvPr>
          <p:cNvPicPr>
            <a:picLocks noChangeAspect="1"/>
          </p:cNvPicPr>
          <p:nvPr/>
        </p:nvPicPr>
        <p:blipFill>
          <a:blip r:embed="rId13"/>
          <a:stretch>
            <a:fillRect/>
          </a:stretch>
        </p:blipFill>
        <p:spPr>
          <a:xfrm>
            <a:off x="7239000" y="133895"/>
            <a:ext cx="685800" cy="827049"/>
          </a:xfrm>
          <a:prstGeom prst="rect">
            <a:avLst/>
          </a:prstGeom>
        </p:spPr>
      </p:pic>
    </p:spTree>
    <p:extLst>
      <p:ext uri="{BB962C8B-B14F-4D97-AF65-F5344CB8AC3E}">
        <p14:creationId xmlns:p14="http://schemas.microsoft.com/office/powerpoint/2010/main" val="1351364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531F2DF-3177-4BA2-8942-C98F0707C5BB}"/>
              </a:ext>
            </a:extLst>
          </p:cNvPr>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Cluster Analysis</a:t>
            </a:r>
          </a:p>
        </p:txBody>
      </p:sp>
      <p:sp>
        <p:nvSpPr>
          <p:cNvPr id="10" name="Content Placeholder 1">
            <a:extLst>
              <a:ext uri="{FF2B5EF4-FFF2-40B4-BE49-F238E27FC236}">
                <a16:creationId xmlns:a16="http://schemas.microsoft.com/office/drawing/2014/main" id="{0E528F7B-CDC3-42CA-9FD2-DB0458FAB5A2}"/>
              </a:ext>
            </a:extLst>
          </p:cNvPr>
          <p:cNvSpPr>
            <a:spLocks noGrp="1"/>
          </p:cNvSpPr>
          <p:nvPr>
            <p:ph idx="1"/>
          </p:nvPr>
        </p:nvSpPr>
        <p:spPr>
          <a:xfrm>
            <a:off x="381000" y="1447800"/>
            <a:ext cx="8458200" cy="4114800"/>
          </a:xfrm>
        </p:spPr>
        <p:txBody>
          <a:bodyPr>
            <a:scene3d>
              <a:camera prst="orthographicFront"/>
              <a:lightRig rig="threePt" dir="t"/>
            </a:scene3d>
            <a:sp3d extrusionH="57150">
              <a:bevelT w="38100" h="38100"/>
            </a:sp3d>
          </a:bodyPr>
          <a:lstStyle/>
          <a:p>
            <a:pPr marL="457200" lvl="1" indent="0">
              <a:buClr>
                <a:schemeClr val="accent2">
                  <a:lumMod val="75000"/>
                </a:schemeClr>
              </a:buClr>
              <a:buSzPct val="90000"/>
              <a:buNone/>
            </a:pPr>
            <a:r>
              <a:rPr lang="en-US" sz="2000" dirty="0">
                <a:latin typeface="Arial" charset="0"/>
                <a:ea typeface="Arial" charset="0"/>
                <a:cs typeface="Arial" charset="0"/>
              </a:rPr>
              <a:t>We are constantly redeploying our support resources without any strategy or direction.  Our support department has grown overall and is over budget.  We don’t know if this growth is useful.  Customer complaints are increasing, overall.</a:t>
            </a:r>
          </a:p>
          <a:p>
            <a:pPr marL="457200" lvl="1" indent="0">
              <a:buClr>
                <a:schemeClr val="accent2">
                  <a:lumMod val="75000"/>
                </a:schemeClr>
              </a:buClr>
              <a:buSzPct val="90000"/>
              <a:buNone/>
            </a:pPr>
            <a:endParaRPr lang="en-US" sz="2000" dirty="0">
              <a:latin typeface="Arial" charset="0"/>
              <a:ea typeface="Arial" charset="0"/>
              <a:cs typeface="Arial" charset="0"/>
            </a:endParaRPr>
          </a:p>
          <a:p>
            <a:pPr marL="457200" lvl="1" indent="0">
              <a:buClr>
                <a:schemeClr val="accent2">
                  <a:lumMod val="75000"/>
                </a:schemeClr>
              </a:buClr>
              <a:buSzPct val="90000"/>
              <a:buNone/>
            </a:pPr>
            <a:r>
              <a:rPr lang="en-US" sz="2000" dirty="0">
                <a:latin typeface="Arial" charset="0"/>
                <a:ea typeface="Arial" charset="0"/>
                <a:cs typeface="Arial" charset="0"/>
              </a:rPr>
              <a:t>Revenues have been increasing, yet profitability has been flat.</a:t>
            </a:r>
          </a:p>
          <a:p>
            <a:pPr marL="457200" lvl="1" indent="0">
              <a:buClr>
                <a:schemeClr val="accent2">
                  <a:lumMod val="75000"/>
                </a:schemeClr>
              </a:buClr>
              <a:buSzPct val="90000"/>
              <a:buNone/>
            </a:pPr>
            <a:endParaRPr lang="en-US" sz="2000" dirty="0">
              <a:latin typeface="Arial" charset="0"/>
              <a:ea typeface="Arial" charset="0"/>
              <a:cs typeface="Arial" charset="0"/>
            </a:endParaRPr>
          </a:p>
          <a:p>
            <a:pPr marL="457200" lvl="1" indent="0">
              <a:buClr>
                <a:schemeClr val="accent2">
                  <a:lumMod val="75000"/>
                </a:schemeClr>
              </a:buClr>
              <a:buSzPct val="90000"/>
              <a:buNone/>
            </a:pPr>
            <a:r>
              <a:rPr lang="en-US" sz="2000" dirty="0">
                <a:latin typeface="Arial" charset="0"/>
                <a:ea typeface="Arial" charset="0"/>
                <a:cs typeface="Arial" charset="0"/>
              </a:rPr>
              <a:t>Marketing feels it does not understand the customer base and where to allocate resource.  Which customers should be handled with special care for instance?  Which customers should receive more support?  Are we spending too much time with some customers?</a:t>
            </a:r>
          </a:p>
          <a:p>
            <a:pPr>
              <a:buClr>
                <a:schemeClr val="accent2">
                  <a:lumMod val="75000"/>
                </a:schemeClr>
              </a:buClr>
              <a:buSzPct val="90000"/>
            </a:pPr>
            <a:endParaRPr lang="en-US" sz="2000" dirty="0">
              <a:latin typeface="Arial" charset="0"/>
              <a:ea typeface="Arial" charset="0"/>
              <a:cs typeface="Arial" charset="0"/>
            </a:endParaRPr>
          </a:p>
        </p:txBody>
      </p:sp>
      <p:pic>
        <p:nvPicPr>
          <p:cNvPr id="4" name="Picture 3" descr="Icon&#10;&#10;Description automatically generated">
            <a:extLst>
              <a:ext uri="{FF2B5EF4-FFF2-40B4-BE49-F238E27FC236}">
                <a16:creationId xmlns:a16="http://schemas.microsoft.com/office/drawing/2014/main" id="{5BC3132E-7007-7402-022B-4573C03D08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7200" y="41286"/>
            <a:ext cx="940170" cy="940170"/>
          </a:xfrm>
          <a:prstGeom prst="rect">
            <a:avLst/>
          </a:prstGeom>
        </p:spPr>
      </p:pic>
      <p:pic>
        <p:nvPicPr>
          <p:cNvPr id="5" name="Picture 4" descr="A picture containing sitting, toy, table, white&#10;&#10;Description automatically generated">
            <a:extLst>
              <a:ext uri="{FF2B5EF4-FFF2-40B4-BE49-F238E27FC236}">
                <a16:creationId xmlns:a16="http://schemas.microsoft.com/office/drawing/2014/main" id="{74552CB1-A3D0-C0D3-4EB6-9FD62DE84E97}"/>
              </a:ext>
            </a:extLst>
          </p:cNvPr>
          <p:cNvPicPr>
            <a:picLocks noChangeAspect="1"/>
          </p:cNvPicPr>
          <p:nvPr/>
        </p:nvPicPr>
        <p:blipFill>
          <a:blip r:embed="rId3"/>
          <a:stretch>
            <a:fillRect/>
          </a:stretch>
        </p:blipFill>
        <p:spPr>
          <a:xfrm>
            <a:off x="7239000" y="133895"/>
            <a:ext cx="685800" cy="827049"/>
          </a:xfrm>
          <a:prstGeom prst="rect">
            <a:avLst/>
          </a:prstGeom>
        </p:spPr>
      </p:pic>
    </p:spTree>
    <p:extLst>
      <p:ext uri="{BB962C8B-B14F-4D97-AF65-F5344CB8AC3E}">
        <p14:creationId xmlns:p14="http://schemas.microsoft.com/office/powerpoint/2010/main" val="2368228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531F2DF-3177-4BA2-8942-C98F0707C5BB}"/>
              </a:ext>
            </a:extLst>
          </p:cNvPr>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Cluster Analysis</a:t>
            </a:r>
          </a:p>
        </p:txBody>
      </p:sp>
      <p:pic>
        <p:nvPicPr>
          <p:cNvPr id="5" name="Picture 4">
            <a:extLst>
              <a:ext uri="{FF2B5EF4-FFF2-40B4-BE49-F238E27FC236}">
                <a16:creationId xmlns:a16="http://schemas.microsoft.com/office/drawing/2014/main" id="{FF091245-B2EF-4775-B8E1-B4E079E1AB06}"/>
              </a:ext>
            </a:extLst>
          </p:cNvPr>
          <p:cNvPicPr>
            <a:picLocks noChangeAspect="1"/>
          </p:cNvPicPr>
          <p:nvPr/>
        </p:nvPicPr>
        <p:blipFill>
          <a:blip r:embed="rId2"/>
          <a:stretch>
            <a:fillRect/>
          </a:stretch>
        </p:blipFill>
        <p:spPr>
          <a:xfrm>
            <a:off x="3657600" y="2133600"/>
            <a:ext cx="3352800" cy="3266090"/>
          </a:xfrm>
          <a:prstGeom prst="rect">
            <a:avLst/>
          </a:prstGeom>
        </p:spPr>
      </p:pic>
      <p:grpSp>
        <p:nvGrpSpPr>
          <p:cNvPr id="8" name="Group 7">
            <a:extLst>
              <a:ext uri="{FF2B5EF4-FFF2-40B4-BE49-F238E27FC236}">
                <a16:creationId xmlns:a16="http://schemas.microsoft.com/office/drawing/2014/main" id="{75A92FC0-B374-44C8-99C7-994AAD4313EF}"/>
              </a:ext>
            </a:extLst>
          </p:cNvPr>
          <p:cNvGrpSpPr/>
          <p:nvPr/>
        </p:nvGrpSpPr>
        <p:grpSpPr>
          <a:xfrm>
            <a:off x="5638800" y="5334000"/>
            <a:ext cx="305029" cy="316049"/>
            <a:chOff x="1905000" y="6324600"/>
            <a:chExt cx="457200" cy="457200"/>
          </a:xfrm>
          <a:effectLst/>
        </p:grpSpPr>
        <p:sp>
          <p:nvSpPr>
            <p:cNvPr id="9" name="Oval 8">
              <a:extLst>
                <a:ext uri="{FF2B5EF4-FFF2-40B4-BE49-F238E27FC236}">
                  <a16:creationId xmlns:a16="http://schemas.microsoft.com/office/drawing/2014/main" id="{DEF10F9D-DE19-4466-8920-781BDA38C260}"/>
                </a:ext>
              </a:extLst>
            </p:cNvPr>
            <p:cNvSpPr/>
            <p:nvPr/>
          </p:nvSpPr>
          <p:spPr>
            <a:xfrm>
              <a:off x="1905000" y="63246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526985E-F652-4B63-8A3E-82A7F694A9D8}"/>
                </a:ext>
              </a:extLst>
            </p:cNvPr>
            <p:cNvSpPr/>
            <p:nvPr/>
          </p:nvSpPr>
          <p:spPr>
            <a:xfrm>
              <a:off x="2057400" y="64770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D2CB15-E442-4ACC-A540-873359A3AB4B}"/>
                </a:ext>
              </a:extLst>
            </p:cNvPr>
            <p:cNvSpPr/>
            <p:nvPr/>
          </p:nvSpPr>
          <p:spPr>
            <a:xfrm>
              <a:off x="2209800" y="6629400"/>
              <a:ext cx="152400" cy="152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Picture 11" descr="Unknown.jpeg">
            <a:extLst>
              <a:ext uri="{FF2B5EF4-FFF2-40B4-BE49-F238E27FC236}">
                <a16:creationId xmlns:a16="http://schemas.microsoft.com/office/drawing/2014/main" id="{84A8AEB8-F929-4D7D-9A33-4FB6A79AC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743200"/>
            <a:ext cx="1371600" cy="1371600"/>
          </a:xfrm>
          <a:prstGeom prst="rect">
            <a:avLst/>
          </a:prstGeom>
        </p:spPr>
      </p:pic>
      <p:pic>
        <p:nvPicPr>
          <p:cNvPr id="13" name="Picture 12" descr="Icon&#10;&#10;Description automatically generated">
            <a:extLst>
              <a:ext uri="{FF2B5EF4-FFF2-40B4-BE49-F238E27FC236}">
                <a16:creationId xmlns:a16="http://schemas.microsoft.com/office/drawing/2014/main" id="{95840AE2-8D3E-5D3B-C191-628643574F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7200" y="41286"/>
            <a:ext cx="940170" cy="940170"/>
          </a:xfrm>
          <a:prstGeom prst="rect">
            <a:avLst/>
          </a:prstGeom>
        </p:spPr>
      </p:pic>
      <p:pic>
        <p:nvPicPr>
          <p:cNvPr id="14" name="Picture 13" descr="A picture containing sitting, toy, table, white&#10;&#10;Description automatically generated">
            <a:extLst>
              <a:ext uri="{FF2B5EF4-FFF2-40B4-BE49-F238E27FC236}">
                <a16:creationId xmlns:a16="http://schemas.microsoft.com/office/drawing/2014/main" id="{A46A2010-9686-19BF-C6F1-3676C3E910AF}"/>
              </a:ext>
            </a:extLst>
          </p:cNvPr>
          <p:cNvPicPr>
            <a:picLocks noChangeAspect="1"/>
          </p:cNvPicPr>
          <p:nvPr/>
        </p:nvPicPr>
        <p:blipFill>
          <a:blip r:embed="rId5"/>
          <a:stretch>
            <a:fillRect/>
          </a:stretch>
        </p:blipFill>
        <p:spPr>
          <a:xfrm>
            <a:off x="7239000" y="133895"/>
            <a:ext cx="685800" cy="827049"/>
          </a:xfrm>
          <a:prstGeom prst="rect">
            <a:avLst/>
          </a:prstGeom>
        </p:spPr>
      </p:pic>
    </p:spTree>
    <p:extLst>
      <p:ext uri="{BB962C8B-B14F-4D97-AF65-F5344CB8AC3E}">
        <p14:creationId xmlns:p14="http://schemas.microsoft.com/office/powerpoint/2010/main" val="2614275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531F2DF-3177-4BA2-8942-C98F0707C5BB}"/>
              </a:ext>
            </a:extLst>
          </p:cNvPr>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Cluster Analysis</a:t>
            </a:r>
          </a:p>
        </p:txBody>
      </p:sp>
      <p:pic>
        <p:nvPicPr>
          <p:cNvPr id="3" name="Picture 2" descr="A picture containing game&#10;&#10;Description automatically generated">
            <a:extLst>
              <a:ext uri="{FF2B5EF4-FFF2-40B4-BE49-F238E27FC236}">
                <a16:creationId xmlns:a16="http://schemas.microsoft.com/office/drawing/2014/main" id="{3ECC25A7-32DC-48FE-A20B-D6637E9C9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00200"/>
            <a:ext cx="3347581" cy="98141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1E84585-860C-4EEC-93AB-9A092CD8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447800"/>
            <a:ext cx="2579034" cy="109299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8CDC11F-9377-4E60-85B6-25F3B78FD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2590800"/>
            <a:ext cx="3581720" cy="2224088"/>
          </a:xfrm>
          <a:prstGeom prst="rect">
            <a:avLst/>
          </a:prstGeom>
        </p:spPr>
      </p:pic>
      <p:pic>
        <p:nvPicPr>
          <p:cNvPr id="10" name="Picture 9" descr="A close up of a map&#10;&#10;Description automatically generated">
            <a:extLst>
              <a:ext uri="{FF2B5EF4-FFF2-40B4-BE49-F238E27FC236}">
                <a16:creationId xmlns:a16="http://schemas.microsoft.com/office/drawing/2014/main" id="{7590B9E2-FB75-47E3-A018-119A381E09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2590800"/>
            <a:ext cx="3276599" cy="3413383"/>
          </a:xfrm>
          <a:prstGeom prst="rect">
            <a:avLst/>
          </a:prstGeom>
        </p:spPr>
      </p:pic>
      <p:pic>
        <p:nvPicPr>
          <p:cNvPr id="9" name="Picture 8" descr="Icon&#10;&#10;Description automatically generated">
            <a:extLst>
              <a:ext uri="{FF2B5EF4-FFF2-40B4-BE49-F238E27FC236}">
                <a16:creationId xmlns:a16="http://schemas.microsoft.com/office/drawing/2014/main" id="{05E2907A-5F14-5241-9CB6-4C7F37AB02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7200" y="41286"/>
            <a:ext cx="940170" cy="940170"/>
          </a:xfrm>
          <a:prstGeom prst="rect">
            <a:avLst/>
          </a:prstGeom>
        </p:spPr>
      </p:pic>
      <p:pic>
        <p:nvPicPr>
          <p:cNvPr id="11" name="Picture 10" descr="A picture containing sitting, toy, table, white&#10;&#10;Description automatically generated">
            <a:extLst>
              <a:ext uri="{FF2B5EF4-FFF2-40B4-BE49-F238E27FC236}">
                <a16:creationId xmlns:a16="http://schemas.microsoft.com/office/drawing/2014/main" id="{820FA420-C771-B56B-5029-8EBDC83D2BAB}"/>
              </a:ext>
            </a:extLst>
          </p:cNvPr>
          <p:cNvPicPr>
            <a:picLocks noChangeAspect="1"/>
          </p:cNvPicPr>
          <p:nvPr/>
        </p:nvPicPr>
        <p:blipFill>
          <a:blip r:embed="rId7"/>
          <a:stretch>
            <a:fillRect/>
          </a:stretch>
        </p:blipFill>
        <p:spPr>
          <a:xfrm>
            <a:off x="7239000" y="133895"/>
            <a:ext cx="685800" cy="827049"/>
          </a:xfrm>
          <a:prstGeom prst="rect">
            <a:avLst/>
          </a:prstGeom>
        </p:spPr>
      </p:pic>
    </p:spTree>
    <p:extLst>
      <p:ext uri="{BB962C8B-B14F-4D97-AF65-F5344CB8AC3E}">
        <p14:creationId xmlns:p14="http://schemas.microsoft.com/office/powerpoint/2010/main" val="3741337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531F2DF-3177-4BA2-8942-C98F0707C5BB}"/>
              </a:ext>
            </a:extLst>
          </p:cNvPr>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Cluster Analysis</a:t>
            </a:r>
          </a:p>
        </p:txBody>
      </p:sp>
      <p:pic>
        <p:nvPicPr>
          <p:cNvPr id="2" name="Screen Recording 1">
            <a:hlinkClick r:id="" action="ppaction://media"/>
            <a:extLst>
              <a:ext uri="{FF2B5EF4-FFF2-40B4-BE49-F238E27FC236}">
                <a16:creationId xmlns:a16="http://schemas.microsoft.com/office/drawing/2014/main" id="{914D22FF-50ED-4A2D-BB32-F364E6D631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1143000"/>
            <a:ext cx="6172200" cy="4891574"/>
          </a:xfrm>
          <a:prstGeom prst="rect">
            <a:avLst/>
          </a:prstGeom>
        </p:spPr>
      </p:pic>
      <p:pic>
        <p:nvPicPr>
          <p:cNvPr id="5" name="Picture 4" descr="A picture containing clipart&#10;&#10;Description automatically generated">
            <a:extLst>
              <a:ext uri="{FF2B5EF4-FFF2-40B4-BE49-F238E27FC236}">
                <a16:creationId xmlns:a16="http://schemas.microsoft.com/office/drawing/2014/main" id="{8DCFFB91-F7B0-4699-9C50-472D7E7577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9600" y="4648200"/>
            <a:ext cx="685800" cy="886858"/>
          </a:xfrm>
          <a:prstGeom prst="rect">
            <a:avLst/>
          </a:prstGeom>
        </p:spPr>
      </p:pic>
      <p:pic>
        <p:nvPicPr>
          <p:cNvPr id="8" name="Picture 7">
            <a:extLst>
              <a:ext uri="{FF2B5EF4-FFF2-40B4-BE49-F238E27FC236}">
                <a16:creationId xmlns:a16="http://schemas.microsoft.com/office/drawing/2014/main" id="{F54D39C3-2679-4356-A545-1301D762F5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400" y="5562600"/>
            <a:ext cx="1219200" cy="420744"/>
          </a:xfrm>
          <a:prstGeom prst="rect">
            <a:avLst/>
          </a:prstGeom>
        </p:spPr>
      </p:pic>
      <p:sp>
        <p:nvSpPr>
          <p:cNvPr id="9" name="TextBox 8">
            <a:extLst>
              <a:ext uri="{FF2B5EF4-FFF2-40B4-BE49-F238E27FC236}">
                <a16:creationId xmlns:a16="http://schemas.microsoft.com/office/drawing/2014/main" id="{EE8EDFF7-18F4-4495-AF62-1F080D50A04C}"/>
              </a:ext>
            </a:extLst>
          </p:cNvPr>
          <p:cNvSpPr txBox="1"/>
          <p:nvPr/>
        </p:nvSpPr>
        <p:spPr>
          <a:xfrm>
            <a:off x="6858000" y="5990516"/>
            <a:ext cx="2167581" cy="121613"/>
          </a:xfrm>
          <a:prstGeom prst="rect">
            <a:avLst/>
          </a:prstGeom>
          <a:noFill/>
        </p:spPr>
        <p:txBody>
          <a:bodyPr wrap="none" rtlCol="0">
            <a:noAutofit/>
          </a:bodyPr>
          <a:lstStyle/>
          <a:p>
            <a:r>
              <a:rPr lang="en-US" sz="800" i="1" dirty="0"/>
              <a:t>Weltman August 2019, Microsoft Charts 3D</a:t>
            </a:r>
          </a:p>
        </p:txBody>
      </p:sp>
    </p:spTree>
    <p:extLst>
      <p:ext uri="{BB962C8B-B14F-4D97-AF65-F5344CB8AC3E}">
        <p14:creationId xmlns:p14="http://schemas.microsoft.com/office/powerpoint/2010/main" val="343462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Review Quiz</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152400"/>
            <a:ext cx="1353854" cy="758158"/>
          </a:xfrm>
          <a:prstGeom prst="rect">
            <a:avLst/>
          </a:prstGeom>
        </p:spPr>
      </p:pic>
      <p:sp>
        <p:nvSpPr>
          <p:cNvPr id="4" name="Content Placeholder 2"/>
          <p:cNvSpPr>
            <a:spLocks noGrp="1"/>
          </p:cNvSpPr>
          <p:nvPr>
            <p:ph idx="1"/>
          </p:nvPr>
        </p:nvSpPr>
        <p:spPr>
          <a:xfrm>
            <a:off x="609600" y="1219200"/>
            <a:ext cx="8305800" cy="4800600"/>
          </a:xfrm>
        </p:spPr>
        <p:txBody>
          <a:bodyPr/>
          <a:lstStyle/>
          <a:p>
            <a:pPr eaLnBrk="1" hangingPunct="1">
              <a:lnSpc>
                <a:spcPct val="90000"/>
              </a:lnSpc>
            </a:pPr>
            <a:r>
              <a:rPr lang="en-US" altLang="en-US" sz="2400" dirty="0">
                <a:latin typeface="+mj-lt"/>
              </a:rPr>
              <a:t>Review Quiz, www.kahoot.it, 12 questions</a:t>
            </a:r>
          </a:p>
          <a:p>
            <a:pPr eaLnBrk="1" hangingPunct="1">
              <a:lnSpc>
                <a:spcPct val="90000"/>
              </a:lnSpc>
            </a:pPr>
            <a:endParaRPr lang="en-US" altLang="en-US" sz="2400" dirty="0">
              <a:latin typeface="+mj-lt"/>
            </a:endParaRPr>
          </a:p>
          <a:p>
            <a:pPr eaLnBrk="1" hangingPunct="1">
              <a:lnSpc>
                <a:spcPct val="90000"/>
              </a:lnSpc>
            </a:pPr>
            <a:r>
              <a:rPr lang="en-US" altLang="en-US" sz="2400" dirty="0">
                <a:latin typeface="+mj-lt"/>
              </a:rPr>
              <a:t>12 Questions</a:t>
            </a:r>
          </a:p>
          <a:p>
            <a:pPr eaLnBrk="1" hangingPunct="1">
              <a:lnSpc>
                <a:spcPct val="90000"/>
              </a:lnSpc>
            </a:pPr>
            <a:endParaRPr lang="en-US" altLang="en-US" sz="2400" dirty="0">
              <a:latin typeface="+mj-lt"/>
            </a:endParaRPr>
          </a:p>
          <a:p>
            <a:pPr marL="0" indent="0" eaLnBrk="1" hangingPunct="1">
              <a:lnSpc>
                <a:spcPct val="90000"/>
              </a:lnSpc>
              <a:buNone/>
            </a:pPr>
            <a:endParaRPr lang="en-US" altLang="en-US" sz="2400" dirty="0">
              <a:latin typeface="+mj-lt"/>
            </a:endParaRPr>
          </a:p>
          <a:p>
            <a:pPr marL="0" indent="0" eaLnBrk="1" hangingPunct="1">
              <a:lnSpc>
                <a:spcPct val="90000"/>
              </a:lnSpc>
              <a:buNone/>
            </a:pPr>
            <a:endParaRPr lang="en-US" altLang="en-US" sz="2400" dirty="0">
              <a:latin typeface="+mj-lt"/>
            </a:endParaRPr>
          </a:p>
        </p:txBody>
      </p:sp>
      <p:pic>
        <p:nvPicPr>
          <p:cNvPr id="7" name="Picture 6">
            <a:extLst>
              <a:ext uri="{FF2B5EF4-FFF2-40B4-BE49-F238E27FC236}">
                <a16:creationId xmlns:a16="http://schemas.microsoft.com/office/drawing/2014/main" id="{464BA105-0AAB-4217-B496-3ABCE779F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2438400"/>
            <a:ext cx="2895600" cy="2181824"/>
          </a:xfrm>
          <a:prstGeom prst="rect">
            <a:avLst/>
          </a:prstGeom>
        </p:spPr>
      </p:pic>
    </p:spTree>
    <p:extLst>
      <p:ext uri="{BB962C8B-B14F-4D97-AF65-F5344CB8AC3E}">
        <p14:creationId xmlns:p14="http://schemas.microsoft.com/office/powerpoint/2010/main" val="145397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Areas of Business Analytics</a:t>
            </a:r>
          </a:p>
        </p:txBody>
      </p:sp>
      <p:sp>
        <p:nvSpPr>
          <p:cNvPr id="2" name="Rectangle: Rounded Corners 1">
            <a:extLst>
              <a:ext uri="{FF2B5EF4-FFF2-40B4-BE49-F238E27FC236}">
                <a16:creationId xmlns:a16="http://schemas.microsoft.com/office/drawing/2014/main" id="{67BC46DE-BE7D-4AB4-8F59-86AC91C847C3}"/>
              </a:ext>
            </a:extLst>
          </p:cNvPr>
          <p:cNvSpPr/>
          <p:nvPr/>
        </p:nvSpPr>
        <p:spPr bwMode="auto">
          <a:xfrm>
            <a:off x="1066800" y="1524000"/>
            <a:ext cx="2743200" cy="1527048"/>
          </a:xfrm>
          <a:prstGeom prst="roundRect">
            <a:avLst/>
          </a:prstGeom>
          <a:solidFill>
            <a:srgbClr val="2F63C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Arial" charset="0"/>
                <a:ea typeface="ＭＳ Ｐゴシック" pitchFamily="8" charset="-128"/>
              </a:rPr>
              <a:t>Descriptive and Diagnostic Analytics</a:t>
            </a:r>
          </a:p>
        </p:txBody>
      </p:sp>
      <p:sp>
        <p:nvSpPr>
          <p:cNvPr id="5" name="Rectangle: Rounded Corners 4">
            <a:extLst>
              <a:ext uri="{FF2B5EF4-FFF2-40B4-BE49-F238E27FC236}">
                <a16:creationId xmlns:a16="http://schemas.microsoft.com/office/drawing/2014/main" id="{35466110-ED31-481E-B40E-3800414A48F4}"/>
              </a:ext>
            </a:extLst>
          </p:cNvPr>
          <p:cNvSpPr/>
          <p:nvPr/>
        </p:nvSpPr>
        <p:spPr bwMode="auto">
          <a:xfrm>
            <a:off x="4800600" y="1527048"/>
            <a:ext cx="2667000" cy="1524000"/>
          </a:xfrm>
          <a:prstGeom prst="roundRect">
            <a:avLst/>
          </a:prstGeom>
          <a:solidFill>
            <a:srgbClr val="2F63C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Arial" charset="0"/>
                <a:ea typeface="ＭＳ Ｐゴシック" pitchFamily="8" charset="-128"/>
              </a:rPr>
              <a:t>Predictive</a:t>
            </a:r>
            <a:r>
              <a:rPr kumimoji="0" lang="en-US" b="0" i="0" u="none" strike="noStrike" cap="none" normalizeH="0" baseline="0" dirty="0">
                <a:ln>
                  <a:noFill/>
                </a:ln>
                <a:solidFill>
                  <a:schemeClr val="bg1"/>
                </a:solidFill>
                <a:effectLst/>
                <a:latin typeface="Arial" charset="0"/>
                <a:ea typeface="ＭＳ Ｐゴシック" pitchFamily="8" charset="-128"/>
              </a:rPr>
              <a:t> and Prescriptive Analytics</a:t>
            </a:r>
          </a:p>
        </p:txBody>
      </p:sp>
      <p:pic>
        <p:nvPicPr>
          <p:cNvPr id="7" name="Picture 6" descr="A person working on a computer&#10;&#10;Description automatically generated with low confidence">
            <a:extLst>
              <a:ext uri="{FF2B5EF4-FFF2-40B4-BE49-F238E27FC236}">
                <a16:creationId xmlns:a16="http://schemas.microsoft.com/office/drawing/2014/main" id="{06033AA6-5204-4134-A969-9E1D10963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84448"/>
            <a:ext cx="3816094" cy="1908047"/>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FDCC024B-DE64-4E94-B168-95552063A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3584448"/>
            <a:ext cx="3816094" cy="1908047"/>
          </a:xfrm>
          <a:prstGeom prst="rect">
            <a:avLst/>
          </a:prstGeom>
        </p:spPr>
      </p:pic>
    </p:spTree>
    <p:extLst>
      <p:ext uri="{BB962C8B-B14F-4D97-AF65-F5344CB8AC3E}">
        <p14:creationId xmlns:p14="http://schemas.microsoft.com/office/powerpoint/2010/main" val="349094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Areas of Business Analytics</a:t>
            </a:r>
          </a:p>
        </p:txBody>
      </p:sp>
      <p:pic>
        <p:nvPicPr>
          <p:cNvPr id="14" name="Picture 2" descr="Image result for descriptive analytics survey">
            <a:hlinkClick r:id="rId2"/>
            <a:extLst>
              <a:ext uri="{FF2B5EF4-FFF2-40B4-BE49-F238E27FC236}">
                <a16:creationId xmlns:a16="http://schemas.microsoft.com/office/drawing/2014/main" id="{B968DA6E-7B7F-4619-A28A-08EB2FE613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1676400"/>
            <a:ext cx="5562600" cy="3999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sp>
        <p:nvSpPr>
          <p:cNvPr id="2" name="Rectangle: Rounded Corners 1">
            <a:extLst>
              <a:ext uri="{FF2B5EF4-FFF2-40B4-BE49-F238E27FC236}">
                <a16:creationId xmlns:a16="http://schemas.microsoft.com/office/drawing/2014/main" id="{67BC46DE-BE7D-4AB4-8F59-86AC91C847C3}"/>
              </a:ext>
            </a:extLst>
          </p:cNvPr>
          <p:cNvSpPr/>
          <p:nvPr/>
        </p:nvSpPr>
        <p:spPr bwMode="auto">
          <a:xfrm>
            <a:off x="719328" y="1258824"/>
            <a:ext cx="2362200" cy="914400"/>
          </a:xfrm>
          <a:prstGeom prst="roundRect">
            <a:avLst/>
          </a:prstGeom>
          <a:solidFill>
            <a:srgbClr val="2F63C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ea typeface="ＭＳ Ｐゴシック" pitchFamily="8" charset="-128"/>
              </a:rPr>
              <a:t>Descriptive and Diagnostic Analytics</a:t>
            </a:r>
          </a:p>
        </p:txBody>
      </p:sp>
      <p:sp>
        <p:nvSpPr>
          <p:cNvPr id="5" name="Rectangle: Rounded Corners 4">
            <a:extLst>
              <a:ext uri="{FF2B5EF4-FFF2-40B4-BE49-F238E27FC236}">
                <a16:creationId xmlns:a16="http://schemas.microsoft.com/office/drawing/2014/main" id="{35466110-ED31-481E-B40E-3800414A48F4}"/>
              </a:ext>
            </a:extLst>
          </p:cNvPr>
          <p:cNvSpPr/>
          <p:nvPr/>
        </p:nvSpPr>
        <p:spPr bwMode="auto">
          <a:xfrm>
            <a:off x="5105400" y="1258824"/>
            <a:ext cx="2362200" cy="914400"/>
          </a:xfrm>
          <a:prstGeom prst="roundRect">
            <a:avLst/>
          </a:prstGeom>
          <a:solidFill>
            <a:srgbClr val="2F63C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Arial" charset="0"/>
                <a:ea typeface="ＭＳ Ｐゴシック" pitchFamily="8" charset="-128"/>
              </a:rPr>
              <a:t>Predictive</a:t>
            </a:r>
            <a:r>
              <a:rPr kumimoji="0" lang="en-US" sz="1400" b="0" i="0" u="none" strike="noStrike" cap="none" normalizeH="0" baseline="0" dirty="0">
                <a:ln>
                  <a:noFill/>
                </a:ln>
                <a:solidFill>
                  <a:schemeClr val="bg1"/>
                </a:solidFill>
                <a:effectLst/>
                <a:latin typeface="Arial" charset="0"/>
                <a:ea typeface="ＭＳ Ｐゴシック" pitchFamily="8" charset="-128"/>
              </a:rPr>
              <a:t> and Prescriptive Analytics</a:t>
            </a:r>
          </a:p>
        </p:txBody>
      </p:sp>
      <p:sp>
        <p:nvSpPr>
          <p:cNvPr id="24" name="TextBox 23">
            <a:extLst>
              <a:ext uri="{FF2B5EF4-FFF2-40B4-BE49-F238E27FC236}">
                <a16:creationId xmlns:a16="http://schemas.microsoft.com/office/drawing/2014/main" id="{17360204-6691-4831-9084-5BF4D72FBA80}"/>
              </a:ext>
            </a:extLst>
          </p:cNvPr>
          <p:cNvSpPr txBox="1"/>
          <p:nvPr/>
        </p:nvSpPr>
        <p:spPr>
          <a:xfrm>
            <a:off x="304801" y="2362200"/>
            <a:ext cx="3962399" cy="2031325"/>
          </a:xfrm>
          <a:prstGeom prst="rect">
            <a:avLst/>
          </a:prstGeom>
          <a:noFill/>
        </p:spPr>
        <p:txBody>
          <a:bodyPr wrap="square" rtlCol="0">
            <a:spAutoFit/>
          </a:bodyPr>
          <a:lstStyle/>
          <a:p>
            <a:pPr marL="285750" indent="-285750">
              <a:buFont typeface="Arial" panose="020B0604020202020204" pitchFamily="34" charset="0"/>
              <a:buChar char="•"/>
            </a:pPr>
            <a:r>
              <a:rPr lang="en-US" sz="1800" b="1" dirty="0">
                <a:latin typeface="OCR A Extended" panose="02010509020102010303" pitchFamily="50" charset="0"/>
              </a:rPr>
              <a:t>The Field of Business Analytics</a:t>
            </a:r>
          </a:p>
          <a:p>
            <a:pPr marL="285750" indent="-285750">
              <a:buFont typeface="Arial" panose="020B0604020202020204" pitchFamily="34" charset="0"/>
              <a:buChar char="•"/>
            </a:pPr>
            <a:r>
              <a:rPr lang="en-US" sz="1800" b="1" dirty="0">
                <a:latin typeface="OCR A Extended" panose="02010509020102010303" pitchFamily="50" charset="0"/>
              </a:rPr>
              <a:t>Common Business Analytic and Statistical Metrics</a:t>
            </a:r>
          </a:p>
          <a:p>
            <a:pPr marL="285750" indent="-285750">
              <a:buFont typeface="Arial" panose="020B0604020202020204" pitchFamily="34" charset="0"/>
              <a:buChar char="•"/>
            </a:pPr>
            <a:r>
              <a:rPr lang="en-US" sz="1800" b="1" dirty="0">
                <a:latin typeface="OCR A Extended" panose="02010509020102010303" pitchFamily="50" charset="0"/>
              </a:rPr>
              <a:t>Probability</a:t>
            </a:r>
          </a:p>
          <a:p>
            <a:pPr marL="285750" indent="-285750">
              <a:buFont typeface="Arial" panose="020B0604020202020204" pitchFamily="34" charset="0"/>
              <a:buChar char="•"/>
            </a:pPr>
            <a:r>
              <a:rPr lang="en-US" sz="1800" b="1" dirty="0">
                <a:latin typeface="OCR A Extended" panose="02010509020102010303" pitchFamily="50" charset="0"/>
              </a:rPr>
              <a:t>Visualizations</a:t>
            </a:r>
          </a:p>
          <a:p>
            <a:pPr marL="285750" indent="-285750">
              <a:buFont typeface="Arial" panose="020B0604020202020204" pitchFamily="34" charset="0"/>
              <a:buChar char="•"/>
            </a:pPr>
            <a:r>
              <a:rPr lang="en-US" sz="1800" b="1" dirty="0">
                <a:latin typeface="OCR A Extended" panose="02010509020102010303" pitchFamily="50" charset="0"/>
              </a:rPr>
              <a:t>Dashboards</a:t>
            </a:r>
          </a:p>
        </p:txBody>
      </p:sp>
      <p:sp>
        <p:nvSpPr>
          <p:cNvPr id="26" name="TextBox 25">
            <a:extLst>
              <a:ext uri="{FF2B5EF4-FFF2-40B4-BE49-F238E27FC236}">
                <a16:creationId xmlns:a16="http://schemas.microsoft.com/office/drawing/2014/main" id="{A8F385F2-2D48-4E77-9C21-DE9B682CD02F}"/>
              </a:ext>
            </a:extLst>
          </p:cNvPr>
          <p:cNvSpPr txBox="1"/>
          <p:nvPr/>
        </p:nvSpPr>
        <p:spPr>
          <a:xfrm>
            <a:off x="4800600" y="3669114"/>
            <a:ext cx="3962399" cy="2031325"/>
          </a:xfrm>
          <a:prstGeom prst="rect">
            <a:avLst/>
          </a:prstGeom>
          <a:noFill/>
        </p:spPr>
        <p:txBody>
          <a:bodyPr wrap="square" rtlCol="0">
            <a:spAutoFit/>
          </a:bodyPr>
          <a:lstStyle/>
          <a:p>
            <a:pPr marL="285750" indent="-285750">
              <a:buFont typeface="Arial" panose="020B0604020202020204" pitchFamily="34" charset="0"/>
              <a:buChar char="•"/>
            </a:pPr>
            <a:r>
              <a:rPr lang="en-US" sz="1800" b="1" dirty="0">
                <a:latin typeface="OCR A Extended" panose="02010509020102010303" pitchFamily="50" charset="0"/>
              </a:rPr>
              <a:t>Decision / Classification Trees</a:t>
            </a:r>
          </a:p>
          <a:p>
            <a:pPr marL="285750" indent="-285750">
              <a:buFont typeface="Arial" panose="020B0604020202020204" pitchFamily="34" charset="0"/>
              <a:buChar char="•"/>
            </a:pPr>
            <a:r>
              <a:rPr lang="en-US" sz="1800" b="1" dirty="0">
                <a:latin typeface="OCR A Extended" panose="02010509020102010303" pitchFamily="50" charset="0"/>
              </a:rPr>
              <a:t>Cluster Analysis</a:t>
            </a:r>
          </a:p>
          <a:p>
            <a:pPr marL="285750" indent="-285750">
              <a:buFont typeface="Arial" panose="020B0604020202020204" pitchFamily="34" charset="0"/>
              <a:buChar char="•"/>
            </a:pPr>
            <a:r>
              <a:rPr lang="en-US" sz="1800" b="1" dirty="0">
                <a:latin typeface="OCR A Extended" panose="02010509020102010303" pitchFamily="50" charset="0"/>
              </a:rPr>
              <a:t>Market Basket Analysis</a:t>
            </a:r>
          </a:p>
          <a:p>
            <a:pPr marL="285750" indent="-285750">
              <a:buFont typeface="Arial" panose="020B0604020202020204" pitchFamily="34" charset="0"/>
              <a:buChar char="•"/>
            </a:pPr>
            <a:r>
              <a:rPr lang="en-US" sz="1800" b="1" dirty="0">
                <a:latin typeface="OCR A Extended" panose="02010509020102010303" pitchFamily="50" charset="0"/>
              </a:rPr>
              <a:t>Neural Networks</a:t>
            </a:r>
          </a:p>
          <a:p>
            <a:pPr marL="285750" indent="-285750">
              <a:buFont typeface="Arial" panose="020B0604020202020204" pitchFamily="34" charset="0"/>
              <a:buChar char="•"/>
            </a:pPr>
            <a:r>
              <a:rPr lang="en-US" sz="1800" b="1" dirty="0">
                <a:latin typeface="OCR A Extended" panose="02010509020102010303" pitchFamily="50" charset="0"/>
              </a:rPr>
              <a:t>Monte Carlo Simulation</a:t>
            </a:r>
          </a:p>
          <a:p>
            <a:pPr marL="285750" indent="-285750">
              <a:buFont typeface="Arial" panose="020B0604020202020204" pitchFamily="34" charset="0"/>
              <a:buChar char="•"/>
            </a:pPr>
            <a:r>
              <a:rPr lang="en-US" sz="1800" b="1" dirty="0">
                <a:latin typeface="OCR A Extended" panose="02010509020102010303" pitchFamily="50" charset="0"/>
              </a:rPr>
              <a:t>Regression / Forecasting</a:t>
            </a:r>
          </a:p>
        </p:txBody>
      </p:sp>
      <p:pic>
        <p:nvPicPr>
          <p:cNvPr id="7" name="Picture 6" descr="Icon&#10;&#10;Description automatically generated">
            <a:extLst>
              <a:ext uri="{FF2B5EF4-FFF2-40B4-BE49-F238E27FC236}">
                <a16:creationId xmlns:a16="http://schemas.microsoft.com/office/drawing/2014/main" id="{040E9823-D951-0699-56A1-DC0DC2E381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8707" y="2540169"/>
            <a:ext cx="762000" cy="762000"/>
          </a:xfrm>
          <a:prstGeom prst="rect">
            <a:avLst/>
          </a:prstGeom>
        </p:spPr>
      </p:pic>
      <p:pic>
        <p:nvPicPr>
          <p:cNvPr id="8" name="Picture 7" descr="A picture containing sitting, toy, table, white&#10;&#10;Description automatically generated">
            <a:extLst>
              <a:ext uri="{FF2B5EF4-FFF2-40B4-BE49-F238E27FC236}">
                <a16:creationId xmlns:a16="http://schemas.microsoft.com/office/drawing/2014/main" id="{8F6A6293-CE80-BC50-98CD-4AB78BD4532B}"/>
              </a:ext>
            </a:extLst>
          </p:cNvPr>
          <p:cNvPicPr>
            <a:picLocks noChangeAspect="1"/>
          </p:cNvPicPr>
          <p:nvPr/>
        </p:nvPicPr>
        <p:blipFill>
          <a:blip r:embed="rId3"/>
          <a:stretch>
            <a:fillRect/>
          </a:stretch>
        </p:blipFill>
        <p:spPr>
          <a:xfrm>
            <a:off x="8153400" y="1268612"/>
            <a:ext cx="914400" cy="1102732"/>
          </a:xfrm>
          <a:prstGeom prst="rect">
            <a:avLst/>
          </a:prstGeom>
        </p:spPr>
      </p:pic>
      <p:pic>
        <p:nvPicPr>
          <p:cNvPr id="4" name="Picture 3" descr="Icon&#10;&#10;Description automatically generated">
            <a:extLst>
              <a:ext uri="{FF2B5EF4-FFF2-40B4-BE49-F238E27FC236}">
                <a16:creationId xmlns:a16="http://schemas.microsoft.com/office/drawing/2014/main" id="{D128E1E2-CF65-8CBA-AFB9-27C3DD39E2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4847" y="2550513"/>
            <a:ext cx="762000" cy="762000"/>
          </a:xfrm>
          <a:prstGeom prst="rect">
            <a:avLst/>
          </a:prstGeom>
        </p:spPr>
      </p:pic>
      <p:pic>
        <p:nvPicPr>
          <p:cNvPr id="11" name="Picture 10" descr="A picture containing clock, meter&#10;&#10;Description automatically generated">
            <a:extLst>
              <a:ext uri="{FF2B5EF4-FFF2-40B4-BE49-F238E27FC236}">
                <a16:creationId xmlns:a16="http://schemas.microsoft.com/office/drawing/2014/main" id="{30554518-C00C-3DDF-08D1-A76C22865A17}"/>
              </a:ext>
            </a:extLst>
          </p:cNvPr>
          <p:cNvPicPr>
            <a:picLocks noChangeAspect="1"/>
          </p:cNvPicPr>
          <p:nvPr/>
        </p:nvPicPr>
        <p:blipFill>
          <a:blip r:embed="rId5"/>
          <a:stretch>
            <a:fillRect/>
          </a:stretch>
        </p:blipFill>
        <p:spPr>
          <a:xfrm>
            <a:off x="6531765" y="2529825"/>
            <a:ext cx="762000" cy="762000"/>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175207E5-8481-C1A2-296F-F38A120332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5633" y="2529825"/>
            <a:ext cx="762000" cy="762000"/>
          </a:xfrm>
          <a:prstGeom prst="rect">
            <a:avLst/>
          </a:prstGeom>
        </p:spPr>
      </p:pic>
    </p:spTree>
    <p:extLst>
      <p:ext uri="{BB962C8B-B14F-4D97-AF65-F5344CB8AC3E}">
        <p14:creationId xmlns:p14="http://schemas.microsoft.com/office/powerpoint/2010/main" val="2622170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381000" y="304800"/>
            <a:ext cx="80010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dirty="0"/>
              <a:t>Business Analytics Course</a:t>
            </a:r>
          </a:p>
        </p:txBody>
      </p:sp>
      <p:pic>
        <p:nvPicPr>
          <p:cNvPr id="4" name="Picture 3" descr="Whiteboard&#10;&#10;Description automatically generated with low confidence">
            <a:extLst>
              <a:ext uri="{FF2B5EF4-FFF2-40B4-BE49-F238E27FC236}">
                <a16:creationId xmlns:a16="http://schemas.microsoft.com/office/drawing/2014/main" id="{FE60DD45-C4AA-439C-9D94-1A9EB30D0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47559"/>
            <a:ext cx="3143250" cy="1457325"/>
          </a:xfrm>
          <a:prstGeom prst="rect">
            <a:avLst/>
          </a:prstGeom>
        </p:spPr>
      </p:pic>
      <p:pic>
        <p:nvPicPr>
          <p:cNvPr id="7" name="Picture 6" descr="A picture containing text, person, indoor&#10;&#10;Description automatically generated">
            <a:extLst>
              <a:ext uri="{FF2B5EF4-FFF2-40B4-BE49-F238E27FC236}">
                <a16:creationId xmlns:a16="http://schemas.microsoft.com/office/drawing/2014/main" id="{481E9AC1-0981-4466-904C-7BF2FBE92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3362325"/>
            <a:ext cx="2514600" cy="2514600"/>
          </a:xfrm>
          <a:prstGeom prst="rect">
            <a:avLst/>
          </a:prstGeom>
        </p:spPr>
      </p:pic>
      <p:pic>
        <p:nvPicPr>
          <p:cNvPr id="9" name="Picture 8" descr="A picture containing text, person, indoor&#10;&#10;Description automatically generated">
            <a:extLst>
              <a:ext uri="{FF2B5EF4-FFF2-40B4-BE49-F238E27FC236}">
                <a16:creationId xmlns:a16="http://schemas.microsoft.com/office/drawing/2014/main" id="{B8E12E49-8DA2-4F44-B7E0-2B2B0B84C5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800" y="3362084"/>
            <a:ext cx="3770376" cy="2514841"/>
          </a:xfrm>
          <a:prstGeom prst="rect">
            <a:avLst/>
          </a:prstGeom>
        </p:spPr>
      </p:pic>
    </p:spTree>
    <p:extLst>
      <p:ext uri="{BB962C8B-B14F-4D97-AF65-F5344CB8AC3E}">
        <p14:creationId xmlns:p14="http://schemas.microsoft.com/office/powerpoint/2010/main" val="364244933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14500</TotalTime>
  <Words>948</Words>
  <Application>Microsoft Office PowerPoint</Application>
  <PresentationFormat>On-screen Show (4:3)</PresentationFormat>
  <Paragraphs>209</Paragraphs>
  <Slides>57</Slides>
  <Notes>7</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Font</vt:lpstr>
      <vt:lpstr>OCR A Extended</vt:lpstr>
      <vt:lpstr>OCRATTRegular</vt:lpstr>
      <vt:lpstr>OpenSans</vt:lpstr>
      <vt:lpstr>Times New Roman</vt:lpstr>
      <vt:lpstr>Verdana</vt:lpstr>
      <vt:lpstr>Blank Presentation</vt:lpstr>
      <vt:lpstr>PowerPoint Presentation</vt:lpstr>
      <vt:lpstr>Topics</vt:lpstr>
      <vt:lpstr>Review Quiz!</vt:lpstr>
      <vt:lpstr>AI</vt:lpstr>
      <vt:lpstr>AI</vt:lpstr>
      <vt:lpstr>Areas of Business Analytics</vt:lpstr>
      <vt:lpstr>Areas of Business Analytics</vt:lpstr>
      <vt:lpstr>Business Analytics Course</vt:lpstr>
      <vt:lpstr>Business Analytics Course</vt:lpstr>
      <vt:lpstr>Business Analytics Course</vt:lpstr>
      <vt:lpstr>Business Analytics Course</vt:lpstr>
      <vt:lpstr>Business Analytics Course</vt:lpstr>
      <vt:lpstr>Business Analytics Course</vt:lpstr>
      <vt:lpstr>Business Analytics Course</vt:lpstr>
      <vt:lpstr>Business Analytics Course</vt:lpstr>
      <vt:lpstr>Business Analytics Course</vt:lpstr>
      <vt:lpstr>Business Analytics Course</vt:lpstr>
      <vt:lpstr>Business Analytics Course</vt:lpstr>
      <vt:lpstr>Business Analytics Course</vt:lpstr>
      <vt:lpstr>Some Popular Platforms for Business Analytics</vt:lpstr>
      <vt:lpstr>Techniques of Business Analytics</vt:lpstr>
      <vt:lpstr>Machine Learning</vt:lpstr>
      <vt:lpstr>Machine Learning</vt:lpstr>
      <vt:lpstr>Business Analytics</vt:lpstr>
      <vt:lpstr>The Fuel for Business Analytics</vt:lpstr>
      <vt:lpstr>Process Guiding Framework</vt:lpstr>
      <vt:lpstr>Example Applications</vt:lpstr>
      <vt:lpstr>Value of Data</vt:lpstr>
      <vt:lpstr>Target</vt:lpstr>
      <vt:lpstr>Walmart</vt:lpstr>
      <vt:lpstr>Progressive</vt:lpstr>
      <vt:lpstr>Progressive</vt:lpstr>
      <vt:lpstr>Google</vt:lpstr>
      <vt:lpstr>CEO Golf</vt:lpstr>
      <vt:lpstr>Classification Trees</vt:lpstr>
      <vt:lpstr>Classification Trees</vt:lpstr>
      <vt:lpstr>Classification Trees</vt:lpstr>
      <vt:lpstr>Classification Trees</vt:lpstr>
      <vt:lpstr>Classification Trees</vt:lpstr>
      <vt:lpstr>Classification Trees</vt:lpstr>
      <vt:lpstr>Classification Trees</vt:lpstr>
      <vt:lpstr>Classification Trees</vt:lpstr>
      <vt:lpstr>Workflow</vt:lpstr>
      <vt:lpstr>Workflow</vt:lpstr>
      <vt:lpstr>Monte Carlo Methods</vt:lpstr>
      <vt:lpstr>Monte Carlo Analysis</vt:lpstr>
      <vt:lpstr>Monte Carlo Analysis</vt:lpstr>
      <vt:lpstr>Monte Carlo Analysis</vt:lpstr>
      <vt:lpstr>Monte Carlo Analysis</vt:lpstr>
      <vt:lpstr>Cluster Analysis</vt:lpstr>
      <vt:lpstr>Cluster Analysis</vt:lpstr>
      <vt:lpstr>Cluster Analysis</vt:lpstr>
      <vt:lpstr>Cluster Analysis</vt:lpstr>
      <vt:lpstr>Cluster Analysis</vt:lpstr>
      <vt:lpstr>Cluster Analysis</vt:lpstr>
      <vt:lpstr>Cluster Analysis</vt:lpstr>
      <vt:lpstr>Review Quiz</vt:lpstr>
    </vt:vector>
  </TitlesOfParts>
  <Company>Ken Morgan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Jeannie Deakyne</dc:creator>
  <cp:lastModifiedBy>Weltman, David</cp:lastModifiedBy>
  <cp:revision>1204</cp:revision>
  <cp:lastPrinted>2017-01-24T21:56:51Z</cp:lastPrinted>
  <dcterms:created xsi:type="dcterms:W3CDTF">2007-09-25T17:14:53Z</dcterms:created>
  <dcterms:modified xsi:type="dcterms:W3CDTF">2024-08-23T18:59:01Z</dcterms:modified>
</cp:coreProperties>
</file>